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notesMasterIdLst>
    <p:notesMasterId r:id="rId73"/>
  </p:notesMasterIdLst>
  <p:sldIdLst>
    <p:sldId id="260" r:id="rId2"/>
    <p:sldId id="484" r:id="rId3"/>
    <p:sldId id="404" r:id="rId4"/>
    <p:sldId id="405" r:id="rId5"/>
    <p:sldId id="497" r:id="rId6"/>
    <p:sldId id="408" r:id="rId7"/>
    <p:sldId id="409" r:id="rId8"/>
    <p:sldId id="410" r:id="rId9"/>
    <p:sldId id="411" r:id="rId10"/>
    <p:sldId id="415" r:id="rId11"/>
    <p:sldId id="498" r:id="rId12"/>
    <p:sldId id="421" r:id="rId13"/>
    <p:sldId id="422" r:id="rId14"/>
    <p:sldId id="426" r:id="rId15"/>
    <p:sldId id="425" r:id="rId16"/>
    <p:sldId id="427" r:id="rId17"/>
    <p:sldId id="430" r:id="rId18"/>
    <p:sldId id="429" r:id="rId19"/>
    <p:sldId id="428" r:id="rId20"/>
    <p:sldId id="431" r:id="rId21"/>
    <p:sldId id="432" r:id="rId22"/>
    <p:sldId id="433" r:id="rId23"/>
    <p:sldId id="434" r:id="rId24"/>
    <p:sldId id="435" r:id="rId25"/>
    <p:sldId id="436" r:id="rId26"/>
    <p:sldId id="437" r:id="rId27"/>
    <p:sldId id="438" r:id="rId28"/>
    <p:sldId id="439" r:id="rId29"/>
    <p:sldId id="440" r:id="rId30"/>
    <p:sldId id="441" r:id="rId31"/>
    <p:sldId id="442" r:id="rId32"/>
    <p:sldId id="443" r:id="rId33"/>
    <p:sldId id="444" r:id="rId34"/>
    <p:sldId id="445" r:id="rId35"/>
    <p:sldId id="446" r:id="rId36"/>
    <p:sldId id="447" r:id="rId37"/>
    <p:sldId id="448" r:id="rId38"/>
    <p:sldId id="449" r:id="rId39"/>
    <p:sldId id="450" r:id="rId40"/>
    <p:sldId id="451" r:id="rId41"/>
    <p:sldId id="452" r:id="rId42"/>
    <p:sldId id="453" r:id="rId43"/>
    <p:sldId id="454" r:id="rId44"/>
    <p:sldId id="455" r:id="rId45"/>
    <p:sldId id="456" r:id="rId46"/>
    <p:sldId id="458" r:id="rId47"/>
    <p:sldId id="459" r:id="rId48"/>
    <p:sldId id="460" r:id="rId49"/>
    <p:sldId id="461" r:id="rId50"/>
    <p:sldId id="462" r:id="rId51"/>
    <p:sldId id="463" r:id="rId52"/>
    <p:sldId id="464" r:id="rId53"/>
    <p:sldId id="465" r:id="rId54"/>
    <p:sldId id="466" r:id="rId55"/>
    <p:sldId id="467" r:id="rId56"/>
    <p:sldId id="470" r:id="rId57"/>
    <p:sldId id="468" r:id="rId58"/>
    <p:sldId id="469" r:id="rId59"/>
    <p:sldId id="471" r:id="rId60"/>
    <p:sldId id="472" r:id="rId61"/>
    <p:sldId id="475" r:id="rId62"/>
    <p:sldId id="474" r:id="rId63"/>
    <p:sldId id="473" r:id="rId64"/>
    <p:sldId id="477" r:id="rId65"/>
    <p:sldId id="476" r:id="rId66"/>
    <p:sldId id="478" r:id="rId67"/>
    <p:sldId id="479" r:id="rId68"/>
    <p:sldId id="481" r:id="rId69"/>
    <p:sldId id="480" r:id="rId70"/>
    <p:sldId id="482" r:id="rId71"/>
    <p:sldId id="483" r:id="rId7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6600"/>
    <a:srgbClr val="3399FF"/>
    <a:srgbClr val="000000"/>
    <a:srgbClr val="FF0000"/>
    <a:srgbClr val="297FD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1" autoAdjust="0"/>
    <p:restoredTop sz="94660"/>
  </p:normalViewPr>
  <p:slideViewPr>
    <p:cSldViewPr snapToGrid="0">
      <p:cViewPr varScale="1">
        <p:scale>
          <a:sx n="78" d="100"/>
          <a:sy n="78" d="100"/>
        </p:scale>
        <p:origin x="-192"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5BA3F6-45FB-4511-AEA8-BEC55E10E2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4865E3BC-DB31-4073-8593-2F574DC71640}">
      <dgm:prSet phldrT="[Texto]">
        <dgm:style>
          <a:lnRef idx="2">
            <a:schemeClr val="accent2"/>
          </a:lnRef>
          <a:fillRef idx="1">
            <a:schemeClr val="lt1"/>
          </a:fillRef>
          <a:effectRef idx="0">
            <a:schemeClr val="accent2"/>
          </a:effectRef>
          <a:fontRef idx="minor">
            <a:schemeClr val="dk1"/>
          </a:fontRef>
        </dgm:style>
      </dgm:prSet>
      <dgm:spPr>
        <a:solidFill>
          <a:srgbClr val="3399FF"/>
        </a:solidFill>
        <a:ln w="57150">
          <a:solidFill>
            <a:schemeClr val="tx1"/>
          </a:solidFill>
        </a:ln>
      </dgm:spPr>
      <dgm:t>
        <a:bodyPr/>
        <a:lstStyle/>
        <a:p>
          <a:r>
            <a:rPr lang="pt-BR" b="1" dirty="0" smtClean="0"/>
            <a:t>TECNOLOGIA ASSISTIVA</a:t>
          </a:r>
          <a:endParaRPr lang="pt-BR" b="1" dirty="0"/>
        </a:p>
      </dgm:t>
    </dgm:pt>
    <dgm:pt modelId="{439DFA14-D2B5-42BD-91FF-CCF0BCA34C17}" type="parTrans" cxnId="{71ED66E6-C8F5-4D25-A67D-62AE5E4E759A}">
      <dgm:prSet/>
      <dgm:spPr/>
      <dgm:t>
        <a:bodyPr/>
        <a:lstStyle/>
        <a:p>
          <a:endParaRPr lang="pt-BR"/>
        </a:p>
      </dgm:t>
    </dgm:pt>
    <dgm:pt modelId="{B195A51D-AC3A-485A-9780-6E27B89A46E6}" type="sibTrans" cxnId="{71ED66E6-C8F5-4D25-A67D-62AE5E4E759A}">
      <dgm:prSet/>
      <dgm:spPr/>
      <dgm:t>
        <a:bodyPr/>
        <a:lstStyle/>
        <a:p>
          <a:endParaRPr lang="pt-BR"/>
        </a:p>
      </dgm:t>
    </dgm:pt>
    <dgm:pt modelId="{6D44AA6C-77ED-4E09-8557-3AA622EFFC6F}">
      <dgm:prSet phldrT="[Texto]">
        <dgm:style>
          <a:lnRef idx="2">
            <a:schemeClr val="dk1"/>
          </a:lnRef>
          <a:fillRef idx="1">
            <a:schemeClr val="lt1"/>
          </a:fillRef>
          <a:effectRef idx="0">
            <a:schemeClr val="dk1"/>
          </a:effectRef>
          <a:fontRef idx="minor">
            <a:schemeClr val="dk1"/>
          </a:fontRef>
        </dgm:style>
      </dgm:prSet>
      <dgm:spPr>
        <a:solidFill>
          <a:srgbClr val="3399FF"/>
        </a:solidFill>
        <a:ln w="38100">
          <a:solidFill>
            <a:schemeClr val="tx1"/>
          </a:solidFill>
        </a:ln>
      </dgm:spPr>
      <dgm:t>
        <a:bodyPr/>
        <a:lstStyle/>
        <a:p>
          <a:pPr algn="ctr"/>
          <a:r>
            <a:rPr lang="pt-BR" b="1" dirty="0" smtClean="0">
              <a:solidFill>
                <a:schemeClr val="tx1"/>
              </a:solidFill>
            </a:rPr>
            <a:t>TECNOLOGIA É UM PRODUTO DA CIÊNCIA E DA ENGENHARIA QUE ENVOLVE UM CONJUNTO DE INSTRUMENTOS, MÉTODOS E TÉCNICAS QUE VISAM A RESOLUÇÃO DE PROBLEMAS</a:t>
          </a:r>
        </a:p>
      </dgm:t>
    </dgm:pt>
    <dgm:pt modelId="{DC819ABD-7353-4519-B594-19F83E3F68D8}" type="parTrans" cxnId="{A38393FA-768C-4668-BDF9-807C28F96595}">
      <dgm:prSet/>
      <dgm:spPr/>
      <dgm:t>
        <a:bodyPr/>
        <a:lstStyle/>
        <a:p>
          <a:endParaRPr lang="pt-BR"/>
        </a:p>
      </dgm:t>
    </dgm:pt>
    <dgm:pt modelId="{1588A5BA-9634-4C95-826B-9FBFC649B92C}" type="sibTrans" cxnId="{A38393FA-768C-4668-BDF9-807C28F96595}">
      <dgm:prSet/>
      <dgm:spPr/>
      <dgm:t>
        <a:bodyPr/>
        <a:lstStyle/>
        <a:p>
          <a:endParaRPr lang="pt-BR"/>
        </a:p>
      </dgm:t>
    </dgm:pt>
    <dgm:pt modelId="{3AFAA4ED-6AE6-4723-A14C-0DFFD3A387FA}">
      <dgm:prSet phldrT="[Texto]">
        <dgm:style>
          <a:lnRef idx="2">
            <a:schemeClr val="dk1"/>
          </a:lnRef>
          <a:fillRef idx="1">
            <a:schemeClr val="lt1"/>
          </a:fillRef>
          <a:effectRef idx="0">
            <a:schemeClr val="dk1"/>
          </a:effectRef>
          <a:fontRef idx="minor">
            <a:schemeClr val="dk1"/>
          </a:fontRef>
        </dgm:style>
      </dgm:prSet>
      <dgm:spPr>
        <a:solidFill>
          <a:srgbClr val="3399FF"/>
        </a:solidFill>
        <a:ln w="38100">
          <a:solidFill>
            <a:schemeClr val="tx1"/>
          </a:solidFill>
        </a:ln>
      </dgm:spPr>
      <dgm:t>
        <a:bodyPr/>
        <a:lstStyle/>
        <a:p>
          <a:r>
            <a:rPr lang="pt-BR" b="1" dirty="0" smtClean="0">
              <a:solidFill>
                <a:schemeClr val="tx1"/>
              </a:solidFill>
            </a:rPr>
            <a:t>AJUDAR, ACOMPANHAR</a:t>
          </a:r>
          <a:endParaRPr lang="pt-BR" b="1" dirty="0">
            <a:solidFill>
              <a:schemeClr val="tx1"/>
            </a:solidFill>
          </a:endParaRPr>
        </a:p>
      </dgm:t>
    </dgm:pt>
    <dgm:pt modelId="{7D01ABE9-0543-43A2-8CA9-E17AF6BA7307}" type="parTrans" cxnId="{A1A4DADB-DE1D-4043-AFC3-85ED357B4103}">
      <dgm:prSet/>
      <dgm:spPr/>
      <dgm:t>
        <a:bodyPr/>
        <a:lstStyle/>
        <a:p>
          <a:endParaRPr lang="pt-BR"/>
        </a:p>
      </dgm:t>
    </dgm:pt>
    <dgm:pt modelId="{A1CD126C-CABC-4A13-ABF8-D2C9077529E9}" type="sibTrans" cxnId="{A1A4DADB-DE1D-4043-AFC3-85ED357B4103}">
      <dgm:prSet/>
      <dgm:spPr/>
      <dgm:t>
        <a:bodyPr/>
        <a:lstStyle/>
        <a:p>
          <a:endParaRPr lang="pt-BR"/>
        </a:p>
      </dgm:t>
    </dgm:pt>
    <dgm:pt modelId="{0D6A7521-CE8D-4606-9D4C-2101A88B7A3B}" type="pres">
      <dgm:prSet presAssocID="{545BA3F6-45FB-4511-AEA8-BEC55E10E2A8}" presName="hierChild1" presStyleCnt="0">
        <dgm:presLayoutVars>
          <dgm:orgChart val="1"/>
          <dgm:chPref val="1"/>
          <dgm:dir/>
          <dgm:animOne val="branch"/>
          <dgm:animLvl val="lvl"/>
          <dgm:resizeHandles/>
        </dgm:presLayoutVars>
      </dgm:prSet>
      <dgm:spPr/>
      <dgm:t>
        <a:bodyPr/>
        <a:lstStyle/>
        <a:p>
          <a:endParaRPr lang="pt-BR"/>
        </a:p>
      </dgm:t>
    </dgm:pt>
    <dgm:pt modelId="{DEB0DFED-BCFE-4237-99B2-4B07E4479525}" type="pres">
      <dgm:prSet presAssocID="{4865E3BC-DB31-4073-8593-2F574DC71640}" presName="hierRoot1" presStyleCnt="0">
        <dgm:presLayoutVars>
          <dgm:hierBranch val="init"/>
        </dgm:presLayoutVars>
      </dgm:prSet>
      <dgm:spPr/>
    </dgm:pt>
    <dgm:pt modelId="{D367A995-6178-486A-845E-CAA2FE385610}" type="pres">
      <dgm:prSet presAssocID="{4865E3BC-DB31-4073-8593-2F574DC71640}" presName="rootComposite1" presStyleCnt="0"/>
      <dgm:spPr/>
    </dgm:pt>
    <dgm:pt modelId="{A22D1A08-2718-41B2-A0B4-CDD0DC0E93EA}" type="pres">
      <dgm:prSet presAssocID="{4865E3BC-DB31-4073-8593-2F574DC71640}" presName="rootText1" presStyleLbl="node0" presStyleIdx="0" presStyleCnt="1">
        <dgm:presLayoutVars>
          <dgm:chPref val="3"/>
        </dgm:presLayoutVars>
      </dgm:prSet>
      <dgm:spPr/>
      <dgm:t>
        <a:bodyPr/>
        <a:lstStyle/>
        <a:p>
          <a:endParaRPr lang="pt-BR"/>
        </a:p>
      </dgm:t>
    </dgm:pt>
    <dgm:pt modelId="{E8C5517B-53CB-4FF4-AE6B-11D9F7981C6A}" type="pres">
      <dgm:prSet presAssocID="{4865E3BC-DB31-4073-8593-2F574DC71640}" presName="rootConnector1" presStyleLbl="node1" presStyleIdx="0" presStyleCnt="0"/>
      <dgm:spPr/>
      <dgm:t>
        <a:bodyPr/>
        <a:lstStyle/>
        <a:p>
          <a:endParaRPr lang="pt-BR"/>
        </a:p>
      </dgm:t>
    </dgm:pt>
    <dgm:pt modelId="{241B1869-7C54-4390-A53A-FEB5968B744A}" type="pres">
      <dgm:prSet presAssocID="{4865E3BC-DB31-4073-8593-2F574DC71640}" presName="hierChild2" presStyleCnt="0"/>
      <dgm:spPr/>
    </dgm:pt>
    <dgm:pt modelId="{73029260-D2C7-487B-978E-2D66C9EBC8BE}" type="pres">
      <dgm:prSet presAssocID="{DC819ABD-7353-4519-B594-19F83E3F68D8}" presName="Name37" presStyleLbl="parChTrans1D2" presStyleIdx="0" presStyleCnt="2"/>
      <dgm:spPr/>
      <dgm:t>
        <a:bodyPr/>
        <a:lstStyle/>
        <a:p>
          <a:endParaRPr lang="pt-BR"/>
        </a:p>
      </dgm:t>
    </dgm:pt>
    <dgm:pt modelId="{402D0C86-AED1-4FFE-BFB5-A8A8E1A1DF2A}" type="pres">
      <dgm:prSet presAssocID="{6D44AA6C-77ED-4E09-8557-3AA622EFFC6F}" presName="hierRoot2" presStyleCnt="0">
        <dgm:presLayoutVars>
          <dgm:hierBranch val="init"/>
        </dgm:presLayoutVars>
      </dgm:prSet>
      <dgm:spPr/>
    </dgm:pt>
    <dgm:pt modelId="{31835449-6F2C-4014-9FFA-505EF32DACA7}" type="pres">
      <dgm:prSet presAssocID="{6D44AA6C-77ED-4E09-8557-3AA622EFFC6F}" presName="rootComposite" presStyleCnt="0"/>
      <dgm:spPr/>
    </dgm:pt>
    <dgm:pt modelId="{7D928843-FEA7-4034-8EDE-6C41EA0216D3}" type="pres">
      <dgm:prSet presAssocID="{6D44AA6C-77ED-4E09-8557-3AA622EFFC6F}" presName="rootText" presStyleLbl="node2" presStyleIdx="0" presStyleCnt="2">
        <dgm:presLayoutVars>
          <dgm:chPref val="3"/>
        </dgm:presLayoutVars>
      </dgm:prSet>
      <dgm:spPr/>
      <dgm:t>
        <a:bodyPr/>
        <a:lstStyle/>
        <a:p>
          <a:endParaRPr lang="pt-BR"/>
        </a:p>
      </dgm:t>
    </dgm:pt>
    <dgm:pt modelId="{CC4B0D62-E0A1-4EF9-9742-D7325B586174}" type="pres">
      <dgm:prSet presAssocID="{6D44AA6C-77ED-4E09-8557-3AA622EFFC6F}" presName="rootConnector" presStyleLbl="node2" presStyleIdx="0" presStyleCnt="2"/>
      <dgm:spPr/>
      <dgm:t>
        <a:bodyPr/>
        <a:lstStyle/>
        <a:p>
          <a:endParaRPr lang="pt-BR"/>
        </a:p>
      </dgm:t>
    </dgm:pt>
    <dgm:pt modelId="{45A8C806-D0FE-469A-A260-38812247E2C3}" type="pres">
      <dgm:prSet presAssocID="{6D44AA6C-77ED-4E09-8557-3AA622EFFC6F}" presName="hierChild4" presStyleCnt="0"/>
      <dgm:spPr/>
    </dgm:pt>
    <dgm:pt modelId="{8E8426C4-AD6B-49E9-826E-D88C2C06089C}" type="pres">
      <dgm:prSet presAssocID="{6D44AA6C-77ED-4E09-8557-3AA622EFFC6F}" presName="hierChild5" presStyleCnt="0"/>
      <dgm:spPr/>
    </dgm:pt>
    <dgm:pt modelId="{4CA5A06D-2BA2-45B6-BDEF-1C1FF547E2CE}" type="pres">
      <dgm:prSet presAssocID="{7D01ABE9-0543-43A2-8CA9-E17AF6BA7307}" presName="Name37" presStyleLbl="parChTrans1D2" presStyleIdx="1" presStyleCnt="2"/>
      <dgm:spPr/>
      <dgm:t>
        <a:bodyPr/>
        <a:lstStyle/>
        <a:p>
          <a:endParaRPr lang="pt-BR"/>
        </a:p>
      </dgm:t>
    </dgm:pt>
    <dgm:pt modelId="{99D9E4ED-3DB5-4206-A469-153EA24E31E5}" type="pres">
      <dgm:prSet presAssocID="{3AFAA4ED-6AE6-4723-A14C-0DFFD3A387FA}" presName="hierRoot2" presStyleCnt="0">
        <dgm:presLayoutVars>
          <dgm:hierBranch val="init"/>
        </dgm:presLayoutVars>
      </dgm:prSet>
      <dgm:spPr/>
    </dgm:pt>
    <dgm:pt modelId="{305920AC-BB40-4CB0-A295-085C0F49195D}" type="pres">
      <dgm:prSet presAssocID="{3AFAA4ED-6AE6-4723-A14C-0DFFD3A387FA}" presName="rootComposite" presStyleCnt="0"/>
      <dgm:spPr/>
    </dgm:pt>
    <dgm:pt modelId="{0E683D77-A624-4DF8-A1DB-8925F06ED7B8}" type="pres">
      <dgm:prSet presAssocID="{3AFAA4ED-6AE6-4723-A14C-0DFFD3A387FA}" presName="rootText" presStyleLbl="node2" presStyleIdx="1" presStyleCnt="2">
        <dgm:presLayoutVars>
          <dgm:chPref val="3"/>
        </dgm:presLayoutVars>
      </dgm:prSet>
      <dgm:spPr/>
      <dgm:t>
        <a:bodyPr/>
        <a:lstStyle/>
        <a:p>
          <a:endParaRPr lang="pt-BR"/>
        </a:p>
      </dgm:t>
    </dgm:pt>
    <dgm:pt modelId="{8DA968B2-ECFD-487F-BAC9-F895F419B789}" type="pres">
      <dgm:prSet presAssocID="{3AFAA4ED-6AE6-4723-A14C-0DFFD3A387FA}" presName="rootConnector" presStyleLbl="node2" presStyleIdx="1" presStyleCnt="2"/>
      <dgm:spPr/>
      <dgm:t>
        <a:bodyPr/>
        <a:lstStyle/>
        <a:p>
          <a:endParaRPr lang="pt-BR"/>
        </a:p>
      </dgm:t>
    </dgm:pt>
    <dgm:pt modelId="{33FBDA06-12FB-43A2-BF43-0DC5A860FC7D}" type="pres">
      <dgm:prSet presAssocID="{3AFAA4ED-6AE6-4723-A14C-0DFFD3A387FA}" presName="hierChild4" presStyleCnt="0"/>
      <dgm:spPr/>
    </dgm:pt>
    <dgm:pt modelId="{96F4A228-2630-4CF8-B22E-C1F0007FFE4A}" type="pres">
      <dgm:prSet presAssocID="{3AFAA4ED-6AE6-4723-A14C-0DFFD3A387FA}" presName="hierChild5" presStyleCnt="0"/>
      <dgm:spPr/>
    </dgm:pt>
    <dgm:pt modelId="{FD1419B3-66C2-4F20-80E8-02312334CED2}" type="pres">
      <dgm:prSet presAssocID="{4865E3BC-DB31-4073-8593-2F574DC71640}" presName="hierChild3" presStyleCnt="0"/>
      <dgm:spPr/>
    </dgm:pt>
  </dgm:ptLst>
  <dgm:cxnLst>
    <dgm:cxn modelId="{A38393FA-768C-4668-BDF9-807C28F96595}" srcId="{4865E3BC-DB31-4073-8593-2F574DC71640}" destId="{6D44AA6C-77ED-4E09-8557-3AA622EFFC6F}" srcOrd="0" destOrd="0" parTransId="{DC819ABD-7353-4519-B594-19F83E3F68D8}" sibTransId="{1588A5BA-9634-4C95-826B-9FBFC649B92C}"/>
    <dgm:cxn modelId="{FCCFC14B-389E-43B1-81AE-BCE8373061D9}" type="presOf" srcId="{3AFAA4ED-6AE6-4723-A14C-0DFFD3A387FA}" destId="{8DA968B2-ECFD-487F-BAC9-F895F419B789}" srcOrd="1" destOrd="0" presId="urn:microsoft.com/office/officeart/2005/8/layout/orgChart1"/>
    <dgm:cxn modelId="{F338FB18-9AC9-4195-8E4A-CF8DB8745112}" type="presOf" srcId="{545BA3F6-45FB-4511-AEA8-BEC55E10E2A8}" destId="{0D6A7521-CE8D-4606-9D4C-2101A88B7A3B}" srcOrd="0" destOrd="0" presId="urn:microsoft.com/office/officeart/2005/8/layout/orgChart1"/>
    <dgm:cxn modelId="{A1A4DADB-DE1D-4043-AFC3-85ED357B4103}" srcId="{4865E3BC-DB31-4073-8593-2F574DC71640}" destId="{3AFAA4ED-6AE6-4723-A14C-0DFFD3A387FA}" srcOrd="1" destOrd="0" parTransId="{7D01ABE9-0543-43A2-8CA9-E17AF6BA7307}" sibTransId="{A1CD126C-CABC-4A13-ABF8-D2C9077529E9}"/>
    <dgm:cxn modelId="{C468B7BB-B407-4343-A8FC-3F8955AD1D83}" type="presOf" srcId="{7D01ABE9-0543-43A2-8CA9-E17AF6BA7307}" destId="{4CA5A06D-2BA2-45B6-BDEF-1C1FF547E2CE}" srcOrd="0" destOrd="0" presId="urn:microsoft.com/office/officeart/2005/8/layout/orgChart1"/>
    <dgm:cxn modelId="{68039229-955F-449E-9995-3BE3A0EC637A}" type="presOf" srcId="{4865E3BC-DB31-4073-8593-2F574DC71640}" destId="{A22D1A08-2718-41B2-A0B4-CDD0DC0E93EA}" srcOrd="0" destOrd="0" presId="urn:microsoft.com/office/officeart/2005/8/layout/orgChart1"/>
    <dgm:cxn modelId="{C6E823C7-4ABD-49A3-BBAA-B0FB6DE1BAB4}" type="presOf" srcId="{4865E3BC-DB31-4073-8593-2F574DC71640}" destId="{E8C5517B-53CB-4FF4-AE6B-11D9F7981C6A}" srcOrd="1" destOrd="0" presId="urn:microsoft.com/office/officeart/2005/8/layout/orgChart1"/>
    <dgm:cxn modelId="{FFA572C4-AC96-44EB-A1F5-F2ECBDE78002}" type="presOf" srcId="{3AFAA4ED-6AE6-4723-A14C-0DFFD3A387FA}" destId="{0E683D77-A624-4DF8-A1DB-8925F06ED7B8}" srcOrd="0" destOrd="0" presId="urn:microsoft.com/office/officeart/2005/8/layout/orgChart1"/>
    <dgm:cxn modelId="{71ED66E6-C8F5-4D25-A67D-62AE5E4E759A}" srcId="{545BA3F6-45FB-4511-AEA8-BEC55E10E2A8}" destId="{4865E3BC-DB31-4073-8593-2F574DC71640}" srcOrd="0" destOrd="0" parTransId="{439DFA14-D2B5-42BD-91FF-CCF0BCA34C17}" sibTransId="{B195A51D-AC3A-485A-9780-6E27B89A46E6}"/>
    <dgm:cxn modelId="{FD1BF2D1-38C9-4B8B-86D0-43FA06E984C3}" type="presOf" srcId="{6D44AA6C-77ED-4E09-8557-3AA622EFFC6F}" destId="{7D928843-FEA7-4034-8EDE-6C41EA0216D3}" srcOrd="0" destOrd="0" presId="urn:microsoft.com/office/officeart/2005/8/layout/orgChart1"/>
    <dgm:cxn modelId="{ABA03B68-2BA8-4E17-B4F7-D1C730DADF60}" type="presOf" srcId="{DC819ABD-7353-4519-B594-19F83E3F68D8}" destId="{73029260-D2C7-487B-978E-2D66C9EBC8BE}" srcOrd="0" destOrd="0" presId="urn:microsoft.com/office/officeart/2005/8/layout/orgChart1"/>
    <dgm:cxn modelId="{141D6A6A-9744-433D-9A45-FD7040CFDC1A}" type="presOf" srcId="{6D44AA6C-77ED-4E09-8557-3AA622EFFC6F}" destId="{CC4B0D62-E0A1-4EF9-9742-D7325B586174}" srcOrd="1" destOrd="0" presId="urn:microsoft.com/office/officeart/2005/8/layout/orgChart1"/>
    <dgm:cxn modelId="{44855471-A902-44D4-9327-21B291E10CC4}" type="presParOf" srcId="{0D6A7521-CE8D-4606-9D4C-2101A88B7A3B}" destId="{DEB0DFED-BCFE-4237-99B2-4B07E4479525}" srcOrd="0" destOrd="0" presId="urn:microsoft.com/office/officeart/2005/8/layout/orgChart1"/>
    <dgm:cxn modelId="{47762190-BC1C-47E7-AE1B-5142D600867A}" type="presParOf" srcId="{DEB0DFED-BCFE-4237-99B2-4B07E4479525}" destId="{D367A995-6178-486A-845E-CAA2FE385610}" srcOrd="0" destOrd="0" presId="urn:microsoft.com/office/officeart/2005/8/layout/orgChart1"/>
    <dgm:cxn modelId="{873860F2-958B-4781-A3E8-82466C0CACCA}" type="presParOf" srcId="{D367A995-6178-486A-845E-CAA2FE385610}" destId="{A22D1A08-2718-41B2-A0B4-CDD0DC0E93EA}" srcOrd="0" destOrd="0" presId="urn:microsoft.com/office/officeart/2005/8/layout/orgChart1"/>
    <dgm:cxn modelId="{33B1F328-1E66-4679-A78B-B40942ECA64B}" type="presParOf" srcId="{D367A995-6178-486A-845E-CAA2FE385610}" destId="{E8C5517B-53CB-4FF4-AE6B-11D9F7981C6A}" srcOrd="1" destOrd="0" presId="urn:microsoft.com/office/officeart/2005/8/layout/orgChart1"/>
    <dgm:cxn modelId="{A946B3BD-E2A6-4105-BAFE-002BE219EA4D}" type="presParOf" srcId="{DEB0DFED-BCFE-4237-99B2-4B07E4479525}" destId="{241B1869-7C54-4390-A53A-FEB5968B744A}" srcOrd="1" destOrd="0" presId="urn:microsoft.com/office/officeart/2005/8/layout/orgChart1"/>
    <dgm:cxn modelId="{06028BCC-E734-4B3A-B440-BBEF383505BE}" type="presParOf" srcId="{241B1869-7C54-4390-A53A-FEB5968B744A}" destId="{73029260-D2C7-487B-978E-2D66C9EBC8BE}" srcOrd="0" destOrd="0" presId="urn:microsoft.com/office/officeart/2005/8/layout/orgChart1"/>
    <dgm:cxn modelId="{8409B7B3-A8AC-47BE-9E1F-95724EC00F00}" type="presParOf" srcId="{241B1869-7C54-4390-A53A-FEB5968B744A}" destId="{402D0C86-AED1-4FFE-BFB5-A8A8E1A1DF2A}" srcOrd="1" destOrd="0" presId="urn:microsoft.com/office/officeart/2005/8/layout/orgChart1"/>
    <dgm:cxn modelId="{97CE58E5-20B7-4BA1-9777-5F6B296202CA}" type="presParOf" srcId="{402D0C86-AED1-4FFE-BFB5-A8A8E1A1DF2A}" destId="{31835449-6F2C-4014-9FFA-505EF32DACA7}" srcOrd="0" destOrd="0" presId="urn:microsoft.com/office/officeart/2005/8/layout/orgChart1"/>
    <dgm:cxn modelId="{9AE92C37-8D77-4DCB-B5AD-82A93E82DDC8}" type="presParOf" srcId="{31835449-6F2C-4014-9FFA-505EF32DACA7}" destId="{7D928843-FEA7-4034-8EDE-6C41EA0216D3}" srcOrd="0" destOrd="0" presId="urn:microsoft.com/office/officeart/2005/8/layout/orgChart1"/>
    <dgm:cxn modelId="{84514CAF-1630-44A0-9158-EE8A0EC62DE0}" type="presParOf" srcId="{31835449-6F2C-4014-9FFA-505EF32DACA7}" destId="{CC4B0D62-E0A1-4EF9-9742-D7325B586174}" srcOrd="1" destOrd="0" presId="urn:microsoft.com/office/officeart/2005/8/layout/orgChart1"/>
    <dgm:cxn modelId="{551D6DD3-5D89-4C45-BEDD-34997392B622}" type="presParOf" srcId="{402D0C86-AED1-4FFE-BFB5-A8A8E1A1DF2A}" destId="{45A8C806-D0FE-469A-A260-38812247E2C3}" srcOrd="1" destOrd="0" presId="urn:microsoft.com/office/officeart/2005/8/layout/orgChart1"/>
    <dgm:cxn modelId="{A385AFD7-9522-4288-8542-5BA7259004BA}" type="presParOf" srcId="{402D0C86-AED1-4FFE-BFB5-A8A8E1A1DF2A}" destId="{8E8426C4-AD6B-49E9-826E-D88C2C06089C}" srcOrd="2" destOrd="0" presId="urn:microsoft.com/office/officeart/2005/8/layout/orgChart1"/>
    <dgm:cxn modelId="{107B586F-B6A0-432B-91A9-871E5A1DBA35}" type="presParOf" srcId="{241B1869-7C54-4390-A53A-FEB5968B744A}" destId="{4CA5A06D-2BA2-45B6-BDEF-1C1FF547E2CE}" srcOrd="2" destOrd="0" presId="urn:microsoft.com/office/officeart/2005/8/layout/orgChart1"/>
    <dgm:cxn modelId="{12138A9F-840F-408E-865E-5D33F0CDBBF1}" type="presParOf" srcId="{241B1869-7C54-4390-A53A-FEB5968B744A}" destId="{99D9E4ED-3DB5-4206-A469-153EA24E31E5}" srcOrd="3" destOrd="0" presId="urn:microsoft.com/office/officeart/2005/8/layout/orgChart1"/>
    <dgm:cxn modelId="{E6000EF4-1BE1-49CC-91F2-3196832EDC70}" type="presParOf" srcId="{99D9E4ED-3DB5-4206-A469-153EA24E31E5}" destId="{305920AC-BB40-4CB0-A295-085C0F49195D}" srcOrd="0" destOrd="0" presId="urn:microsoft.com/office/officeart/2005/8/layout/orgChart1"/>
    <dgm:cxn modelId="{178829E6-AC0B-47BE-855D-EA26A11100AF}" type="presParOf" srcId="{305920AC-BB40-4CB0-A295-085C0F49195D}" destId="{0E683D77-A624-4DF8-A1DB-8925F06ED7B8}" srcOrd="0" destOrd="0" presId="urn:microsoft.com/office/officeart/2005/8/layout/orgChart1"/>
    <dgm:cxn modelId="{DCFE9242-850A-46BA-A55A-F2F9404B1978}" type="presParOf" srcId="{305920AC-BB40-4CB0-A295-085C0F49195D}" destId="{8DA968B2-ECFD-487F-BAC9-F895F419B789}" srcOrd="1" destOrd="0" presId="urn:microsoft.com/office/officeart/2005/8/layout/orgChart1"/>
    <dgm:cxn modelId="{6F0D0283-DAA9-4A3D-9404-6B55AD6BE97C}" type="presParOf" srcId="{99D9E4ED-3DB5-4206-A469-153EA24E31E5}" destId="{33FBDA06-12FB-43A2-BF43-0DC5A860FC7D}" srcOrd="1" destOrd="0" presId="urn:microsoft.com/office/officeart/2005/8/layout/orgChart1"/>
    <dgm:cxn modelId="{66AD89D9-0889-4BFD-80D6-E51B6B114234}" type="presParOf" srcId="{99D9E4ED-3DB5-4206-A469-153EA24E31E5}" destId="{96F4A228-2630-4CF8-B22E-C1F0007FFE4A}" srcOrd="2" destOrd="0" presId="urn:microsoft.com/office/officeart/2005/8/layout/orgChart1"/>
    <dgm:cxn modelId="{97FF3A8F-4F00-4B76-ABC3-0F1E35D6A12D}" type="presParOf" srcId="{DEB0DFED-BCFE-4237-99B2-4B07E4479525}" destId="{FD1419B3-66C2-4F20-80E8-02312334CED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C29DF-E966-4E87-998C-19B76457E528}"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pt-BR"/>
        </a:p>
      </dgm:t>
    </dgm:pt>
    <dgm:pt modelId="{E8000081-15F9-4570-96BF-828C5BAEE3F0}">
      <dgm:prSet phldrT="[Texto]"/>
      <dgm:spPr/>
      <dgm:t>
        <a:bodyPr/>
        <a:lstStyle/>
        <a:p>
          <a:pPr algn="ctr"/>
          <a:r>
            <a:rPr lang="pt-BR" dirty="0" smtClean="0"/>
            <a:t>1. ENTENDER A SITUAÇÃO</a:t>
          </a:r>
          <a:endParaRPr lang="pt-BR" dirty="0"/>
        </a:p>
      </dgm:t>
    </dgm:pt>
    <dgm:pt modelId="{DFBE5FB4-B31C-4762-94A4-667F1CCFBCA5}" type="parTrans" cxnId="{C6E6A010-167A-4FFF-82FE-2625599BF398}">
      <dgm:prSet/>
      <dgm:spPr/>
      <dgm:t>
        <a:bodyPr/>
        <a:lstStyle/>
        <a:p>
          <a:pPr algn="ctr"/>
          <a:endParaRPr lang="pt-BR"/>
        </a:p>
      </dgm:t>
    </dgm:pt>
    <dgm:pt modelId="{6A3901F3-A906-434A-A90D-D29B4284EDB8}" type="sibTrans" cxnId="{C6E6A010-167A-4FFF-82FE-2625599BF398}">
      <dgm:prSet/>
      <dgm:spPr/>
      <dgm:t>
        <a:bodyPr/>
        <a:lstStyle/>
        <a:p>
          <a:pPr algn="ctr"/>
          <a:endParaRPr lang="pt-BR"/>
        </a:p>
      </dgm:t>
    </dgm:pt>
    <dgm:pt modelId="{BF25FAB8-1E57-4505-9BF6-98695E2C2183}">
      <dgm:prSet phldrT="[Texto]"/>
      <dgm:spPr/>
      <dgm:t>
        <a:bodyPr/>
        <a:lstStyle/>
        <a:p>
          <a:pPr algn="ctr"/>
          <a:r>
            <a:rPr lang="pt-BR" dirty="0" smtClean="0"/>
            <a:t>2. GERAR IDEIAS</a:t>
          </a:r>
          <a:endParaRPr lang="pt-BR" dirty="0"/>
        </a:p>
      </dgm:t>
    </dgm:pt>
    <dgm:pt modelId="{6A50B253-A15C-4CD4-8A0C-38B1269D6C93}" type="parTrans" cxnId="{61493743-0510-4004-AA8F-0AD8282D77D1}">
      <dgm:prSet/>
      <dgm:spPr/>
      <dgm:t>
        <a:bodyPr/>
        <a:lstStyle/>
        <a:p>
          <a:pPr algn="ctr"/>
          <a:endParaRPr lang="pt-BR"/>
        </a:p>
      </dgm:t>
    </dgm:pt>
    <dgm:pt modelId="{1E4C940A-C4E8-4A0F-A966-12A056A0821C}" type="sibTrans" cxnId="{61493743-0510-4004-AA8F-0AD8282D77D1}">
      <dgm:prSet/>
      <dgm:spPr/>
      <dgm:t>
        <a:bodyPr/>
        <a:lstStyle/>
        <a:p>
          <a:pPr algn="ctr"/>
          <a:endParaRPr lang="pt-BR"/>
        </a:p>
      </dgm:t>
    </dgm:pt>
    <dgm:pt modelId="{9015B50E-CB11-4F56-8252-0913A93BBF4E}">
      <dgm:prSet phldrT="[Texto]"/>
      <dgm:spPr/>
      <dgm:t>
        <a:bodyPr/>
        <a:lstStyle/>
        <a:p>
          <a:pPr algn="ctr"/>
          <a:r>
            <a:rPr lang="pt-BR" dirty="0" smtClean="0"/>
            <a:t>3 . ESCOLHER ALTERNATIVA</a:t>
          </a:r>
          <a:endParaRPr lang="pt-BR" dirty="0"/>
        </a:p>
      </dgm:t>
    </dgm:pt>
    <dgm:pt modelId="{6CCFCC44-2A78-450A-9FF6-8B2301D227FB}" type="parTrans" cxnId="{7F4E3CBF-2F36-4281-8F04-C52BBB81E1E3}">
      <dgm:prSet/>
      <dgm:spPr/>
      <dgm:t>
        <a:bodyPr/>
        <a:lstStyle/>
        <a:p>
          <a:pPr algn="ctr"/>
          <a:endParaRPr lang="pt-BR"/>
        </a:p>
      </dgm:t>
    </dgm:pt>
    <dgm:pt modelId="{4107416F-0607-46E7-9AFD-280957020BBE}" type="sibTrans" cxnId="{7F4E3CBF-2F36-4281-8F04-C52BBB81E1E3}">
      <dgm:prSet/>
      <dgm:spPr/>
      <dgm:t>
        <a:bodyPr/>
        <a:lstStyle/>
        <a:p>
          <a:pPr algn="ctr"/>
          <a:endParaRPr lang="pt-BR"/>
        </a:p>
      </dgm:t>
    </dgm:pt>
    <dgm:pt modelId="{5CAAF526-9DA6-4656-A8C5-4B02FEFFA379}">
      <dgm:prSet phldrT="[Texto]"/>
      <dgm:spPr/>
      <dgm:t>
        <a:bodyPr/>
        <a:lstStyle/>
        <a:p>
          <a:pPr algn="ctr"/>
          <a:r>
            <a:rPr lang="pt-BR" dirty="0" smtClean="0"/>
            <a:t>4. REPRESENTAR A IDEIA</a:t>
          </a:r>
          <a:endParaRPr lang="pt-BR" dirty="0"/>
        </a:p>
      </dgm:t>
    </dgm:pt>
    <dgm:pt modelId="{DB396FBE-8EFD-40CA-9EC2-27D0DCE5A1D4}" type="parTrans" cxnId="{96CFF7D3-E8A2-4281-AC61-8931CD68A324}">
      <dgm:prSet/>
      <dgm:spPr/>
      <dgm:t>
        <a:bodyPr/>
        <a:lstStyle/>
        <a:p>
          <a:pPr algn="ctr"/>
          <a:endParaRPr lang="pt-BR"/>
        </a:p>
      </dgm:t>
    </dgm:pt>
    <dgm:pt modelId="{C0412547-04C3-4A24-B815-DB1BE26E8162}" type="sibTrans" cxnId="{96CFF7D3-E8A2-4281-AC61-8931CD68A324}">
      <dgm:prSet/>
      <dgm:spPr/>
      <dgm:t>
        <a:bodyPr/>
        <a:lstStyle/>
        <a:p>
          <a:pPr algn="ctr"/>
          <a:endParaRPr lang="pt-BR"/>
        </a:p>
      </dgm:t>
    </dgm:pt>
    <dgm:pt modelId="{E833A6B7-8E95-4018-8E3F-571E1F3EAEA8}">
      <dgm:prSet phldrT="[Texto]"/>
      <dgm:spPr/>
      <dgm:t>
        <a:bodyPr/>
        <a:lstStyle/>
        <a:p>
          <a:pPr algn="ctr"/>
          <a:r>
            <a:rPr lang="pt-BR" dirty="0" smtClean="0"/>
            <a:t>5. CONSTRUIR O OBJETO</a:t>
          </a:r>
          <a:endParaRPr lang="pt-BR" dirty="0"/>
        </a:p>
      </dgm:t>
    </dgm:pt>
    <dgm:pt modelId="{7432184D-FAB6-41D4-A05B-FFF2CCF03D25}" type="parTrans" cxnId="{072E7864-88C0-444B-86A7-E79345E13E3C}">
      <dgm:prSet/>
      <dgm:spPr/>
      <dgm:t>
        <a:bodyPr/>
        <a:lstStyle/>
        <a:p>
          <a:pPr algn="ctr"/>
          <a:endParaRPr lang="pt-BR"/>
        </a:p>
      </dgm:t>
    </dgm:pt>
    <dgm:pt modelId="{20BBB6A8-338D-4F8A-8F33-4E754757FD38}" type="sibTrans" cxnId="{072E7864-88C0-444B-86A7-E79345E13E3C}">
      <dgm:prSet/>
      <dgm:spPr/>
      <dgm:t>
        <a:bodyPr/>
        <a:lstStyle/>
        <a:p>
          <a:pPr algn="ctr"/>
          <a:endParaRPr lang="pt-BR"/>
        </a:p>
      </dgm:t>
    </dgm:pt>
    <dgm:pt modelId="{A9DAFE92-EE11-486C-B972-670C2D11DB65}">
      <dgm:prSet phldrT="[Texto]"/>
      <dgm:spPr/>
      <dgm:t>
        <a:bodyPr/>
        <a:lstStyle/>
        <a:p>
          <a:pPr algn="ctr"/>
          <a:r>
            <a:rPr lang="pt-BR" dirty="0" smtClean="0"/>
            <a:t>6. AVALIAR O USO</a:t>
          </a:r>
          <a:endParaRPr lang="pt-BR" dirty="0"/>
        </a:p>
      </dgm:t>
    </dgm:pt>
    <dgm:pt modelId="{4D6E5E2F-B630-42EB-8450-A47891C4470B}" type="parTrans" cxnId="{F1C10CC4-2A99-4782-8C4B-520506094DE5}">
      <dgm:prSet/>
      <dgm:spPr/>
      <dgm:t>
        <a:bodyPr/>
        <a:lstStyle/>
        <a:p>
          <a:pPr algn="ctr"/>
          <a:endParaRPr lang="pt-BR"/>
        </a:p>
      </dgm:t>
    </dgm:pt>
    <dgm:pt modelId="{35A4C7C3-F99A-414E-B55B-23D0D1A3E72E}" type="sibTrans" cxnId="{F1C10CC4-2A99-4782-8C4B-520506094DE5}">
      <dgm:prSet/>
      <dgm:spPr/>
      <dgm:t>
        <a:bodyPr/>
        <a:lstStyle/>
        <a:p>
          <a:pPr algn="ctr"/>
          <a:endParaRPr lang="pt-BR"/>
        </a:p>
      </dgm:t>
    </dgm:pt>
    <dgm:pt modelId="{70A88996-5C9A-4330-B23B-7A7EB00962DA}">
      <dgm:prSet phldrT="[Texto]"/>
      <dgm:spPr/>
      <dgm:t>
        <a:bodyPr/>
        <a:lstStyle/>
        <a:p>
          <a:pPr algn="ctr"/>
          <a:r>
            <a:rPr lang="pt-BR" dirty="0" smtClean="0"/>
            <a:t>7. ACOMPANHAR O USO</a:t>
          </a:r>
          <a:endParaRPr lang="pt-BR" dirty="0"/>
        </a:p>
      </dgm:t>
    </dgm:pt>
    <dgm:pt modelId="{5877D209-A0BF-4D71-8BB2-5FF57140575D}" type="parTrans" cxnId="{C600A3C9-4505-4A1F-BCE3-A30403B6FE8E}">
      <dgm:prSet/>
      <dgm:spPr/>
      <dgm:t>
        <a:bodyPr/>
        <a:lstStyle/>
        <a:p>
          <a:pPr algn="ctr"/>
          <a:endParaRPr lang="pt-BR"/>
        </a:p>
      </dgm:t>
    </dgm:pt>
    <dgm:pt modelId="{C0517826-0E4A-4670-9789-7471B3120CE9}" type="sibTrans" cxnId="{C600A3C9-4505-4A1F-BCE3-A30403B6FE8E}">
      <dgm:prSet/>
      <dgm:spPr/>
      <dgm:t>
        <a:bodyPr/>
        <a:lstStyle/>
        <a:p>
          <a:pPr algn="ctr"/>
          <a:endParaRPr lang="pt-BR"/>
        </a:p>
      </dgm:t>
    </dgm:pt>
    <dgm:pt modelId="{FA367BFF-3AD7-40B5-82A0-AED2E44DD7E8}" type="pres">
      <dgm:prSet presAssocID="{10AC29DF-E966-4E87-998C-19B76457E528}" presName="cycle" presStyleCnt="0">
        <dgm:presLayoutVars>
          <dgm:dir/>
          <dgm:resizeHandles val="exact"/>
        </dgm:presLayoutVars>
      </dgm:prSet>
      <dgm:spPr/>
      <dgm:t>
        <a:bodyPr/>
        <a:lstStyle/>
        <a:p>
          <a:endParaRPr lang="pt-BR"/>
        </a:p>
      </dgm:t>
    </dgm:pt>
    <dgm:pt modelId="{543E98F7-1F7D-4A02-A328-9252AF7F7852}" type="pres">
      <dgm:prSet presAssocID="{E8000081-15F9-4570-96BF-828C5BAEE3F0}" presName="node" presStyleLbl="node1" presStyleIdx="0" presStyleCnt="7">
        <dgm:presLayoutVars>
          <dgm:bulletEnabled val="1"/>
        </dgm:presLayoutVars>
      </dgm:prSet>
      <dgm:spPr/>
      <dgm:t>
        <a:bodyPr/>
        <a:lstStyle/>
        <a:p>
          <a:endParaRPr lang="pt-BR"/>
        </a:p>
      </dgm:t>
    </dgm:pt>
    <dgm:pt modelId="{37ACB2DD-FA47-462A-AD72-22807AAE2A28}" type="pres">
      <dgm:prSet presAssocID="{6A3901F3-A906-434A-A90D-D29B4284EDB8}" presName="sibTrans" presStyleLbl="sibTrans2D1" presStyleIdx="0" presStyleCnt="7"/>
      <dgm:spPr/>
      <dgm:t>
        <a:bodyPr/>
        <a:lstStyle/>
        <a:p>
          <a:endParaRPr lang="pt-BR"/>
        </a:p>
      </dgm:t>
    </dgm:pt>
    <dgm:pt modelId="{2F3E1AC8-1DCF-4A19-9197-166E794116B4}" type="pres">
      <dgm:prSet presAssocID="{6A3901F3-A906-434A-A90D-D29B4284EDB8}" presName="connectorText" presStyleLbl="sibTrans2D1" presStyleIdx="0" presStyleCnt="7"/>
      <dgm:spPr/>
      <dgm:t>
        <a:bodyPr/>
        <a:lstStyle/>
        <a:p>
          <a:endParaRPr lang="pt-BR"/>
        </a:p>
      </dgm:t>
    </dgm:pt>
    <dgm:pt modelId="{90031752-94CA-4B9B-A425-B29C21713AEE}" type="pres">
      <dgm:prSet presAssocID="{BF25FAB8-1E57-4505-9BF6-98695E2C2183}" presName="node" presStyleLbl="node1" presStyleIdx="1" presStyleCnt="7">
        <dgm:presLayoutVars>
          <dgm:bulletEnabled val="1"/>
        </dgm:presLayoutVars>
      </dgm:prSet>
      <dgm:spPr/>
      <dgm:t>
        <a:bodyPr/>
        <a:lstStyle/>
        <a:p>
          <a:endParaRPr lang="pt-BR"/>
        </a:p>
      </dgm:t>
    </dgm:pt>
    <dgm:pt modelId="{220AEFC0-92B8-43FA-920C-8665D9D08DF4}" type="pres">
      <dgm:prSet presAssocID="{1E4C940A-C4E8-4A0F-A966-12A056A0821C}" presName="sibTrans" presStyleLbl="sibTrans2D1" presStyleIdx="1" presStyleCnt="7"/>
      <dgm:spPr/>
      <dgm:t>
        <a:bodyPr/>
        <a:lstStyle/>
        <a:p>
          <a:endParaRPr lang="pt-BR"/>
        </a:p>
      </dgm:t>
    </dgm:pt>
    <dgm:pt modelId="{AA76A9B3-083A-4BA9-8845-53756BC4D51C}" type="pres">
      <dgm:prSet presAssocID="{1E4C940A-C4E8-4A0F-A966-12A056A0821C}" presName="connectorText" presStyleLbl="sibTrans2D1" presStyleIdx="1" presStyleCnt="7"/>
      <dgm:spPr/>
      <dgm:t>
        <a:bodyPr/>
        <a:lstStyle/>
        <a:p>
          <a:endParaRPr lang="pt-BR"/>
        </a:p>
      </dgm:t>
    </dgm:pt>
    <dgm:pt modelId="{4C7DEDEE-F981-41CB-9496-1B0DFFD8C4B0}" type="pres">
      <dgm:prSet presAssocID="{9015B50E-CB11-4F56-8252-0913A93BBF4E}" presName="node" presStyleLbl="node1" presStyleIdx="2" presStyleCnt="7">
        <dgm:presLayoutVars>
          <dgm:bulletEnabled val="1"/>
        </dgm:presLayoutVars>
      </dgm:prSet>
      <dgm:spPr/>
      <dgm:t>
        <a:bodyPr/>
        <a:lstStyle/>
        <a:p>
          <a:endParaRPr lang="pt-BR"/>
        </a:p>
      </dgm:t>
    </dgm:pt>
    <dgm:pt modelId="{C610B358-B5CE-4D73-8060-357A020C8065}" type="pres">
      <dgm:prSet presAssocID="{4107416F-0607-46E7-9AFD-280957020BBE}" presName="sibTrans" presStyleLbl="sibTrans2D1" presStyleIdx="2" presStyleCnt="7"/>
      <dgm:spPr/>
      <dgm:t>
        <a:bodyPr/>
        <a:lstStyle/>
        <a:p>
          <a:endParaRPr lang="pt-BR"/>
        </a:p>
      </dgm:t>
    </dgm:pt>
    <dgm:pt modelId="{A5AD7629-A39C-4916-9F26-DE5CFFB9DC06}" type="pres">
      <dgm:prSet presAssocID="{4107416F-0607-46E7-9AFD-280957020BBE}" presName="connectorText" presStyleLbl="sibTrans2D1" presStyleIdx="2" presStyleCnt="7"/>
      <dgm:spPr/>
      <dgm:t>
        <a:bodyPr/>
        <a:lstStyle/>
        <a:p>
          <a:endParaRPr lang="pt-BR"/>
        </a:p>
      </dgm:t>
    </dgm:pt>
    <dgm:pt modelId="{9752842D-BE31-4541-B208-89C4725F77FC}" type="pres">
      <dgm:prSet presAssocID="{5CAAF526-9DA6-4656-A8C5-4B02FEFFA379}" presName="node" presStyleLbl="node1" presStyleIdx="3" presStyleCnt="7">
        <dgm:presLayoutVars>
          <dgm:bulletEnabled val="1"/>
        </dgm:presLayoutVars>
      </dgm:prSet>
      <dgm:spPr/>
      <dgm:t>
        <a:bodyPr/>
        <a:lstStyle/>
        <a:p>
          <a:endParaRPr lang="pt-BR"/>
        </a:p>
      </dgm:t>
    </dgm:pt>
    <dgm:pt modelId="{8433971C-6809-42D1-9C1C-D629D081310C}" type="pres">
      <dgm:prSet presAssocID="{C0412547-04C3-4A24-B815-DB1BE26E8162}" presName="sibTrans" presStyleLbl="sibTrans2D1" presStyleIdx="3" presStyleCnt="7"/>
      <dgm:spPr/>
      <dgm:t>
        <a:bodyPr/>
        <a:lstStyle/>
        <a:p>
          <a:endParaRPr lang="pt-BR"/>
        </a:p>
      </dgm:t>
    </dgm:pt>
    <dgm:pt modelId="{D90A9236-88F6-48B1-96FB-69783ECEF955}" type="pres">
      <dgm:prSet presAssocID="{C0412547-04C3-4A24-B815-DB1BE26E8162}" presName="connectorText" presStyleLbl="sibTrans2D1" presStyleIdx="3" presStyleCnt="7"/>
      <dgm:spPr/>
      <dgm:t>
        <a:bodyPr/>
        <a:lstStyle/>
        <a:p>
          <a:endParaRPr lang="pt-BR"/>
        </a:p>
      </dgm:t>
    </dgm:pt>
    <dgm:pt modelId="{F9ADB11E-FD49-47EF-AA22-B05C2D43BFBA}" type="pres">
      <dgm:prSet presAssocID="{E833A6B7-8E95-4018-8E3F-571E1F3EAEA8}" presName="node" presStyleLbl="node1" presStyleIdx="4" presStyleCnt="7">
        <dgm:presLayoutVars>
          <dgm:bulletEnabled val="1"/>
        </dgm:presLayoutVars>
      </dgm:prSet>
      <dgm:spPr/>
      <dgm:t>
        <a:bodyPr/>
        <a:lstStyle/>
        <a:p>
          <a:endParaRPr lang="pt-BR"/>
        </a:p>
      </dgm:t>
    </dgm:pt>
    <dgm:pt modelId="{87ECFB45-AF8A-427B-A483-E6046AA5747F}" type="pres">
      <dgm:prSet presAssocID="{20BBB6A8-338D-4F8A-8F33-4E754757FD38}" presName="sibTrans" presStyleLbl="sibTrans2D1" presStyleIdx="4" presStyleCnt="7"/>
      <dgm:spPr/>
      <dgm:t>
        <a:bodyPr/>
        <a:lstStyle/>
        <a:p>
          <a:endParaRPr lang="pt-BR"/>
        </a:p>
      </dgm:t>
    </dgm:pt>
    <dgm:pt modelId="{FB51BAD5-D3F4-4BB7-BCC2-94440E2AA1F7}" type="pres">
      <dgm:prSet presAssocID="{20BBB6A8-338D-4F8A-8F33-4E754757FD38}" presName="connectorText" presStyleLbl="sibTrans2D1" presStyleIdx="4" presStyleCnt="7"/>
      <dgm:spPr/>
      <dgm:t>
        <a:bodyPr/>
        <a:lstStyle/>
        <a:p>
          <a:endParaRPr lang="pt-BR"/>
        </a:p>
      </dgm:t>
    </dgm:pt>
    <dgm:pt modelId="{93BFC3C5-4DFB-4D4B-B890-013BBBEBE900}" type="pres">
      <dgm:prSet presAssocID="{A9DAFE92-EE11-486C-B972-670C2D11DB65}" presName="node" presStyleLbl="node1" presStyleIdx="5" presStyleCnt="7">
        <dgm:presLayoutVars>
          <dgm:bulletEnabled val="1"/>
        </dgm:presLayoutVars>
      </dgm:prSet>
      <dgm:spPr/>
      <dgm:t>
        <a:bodyPr/>
        <a:lstStyle/>
        <a:p>
          <a:endParaRPr lang="pt-BR"/>
        </a:p>
      </dgm:t>
    </dgm:pt>
    <dgm:pt modelId="{15754D16-03BC-4D44-8733-0E51CBA9B0C6}" type="pres">
      <dgm:prSet presAssocID="{35A4C7C3-F99A-414E-B55B-23D0D1A3E72E}" presName="sibTrans" presStyleLbl="sibTrans2D1" presStyleIdx="5" presStyleCnt="7"/>
      <dgm:spPr/>
      <dgm:t>
        <a:bodyPr/>
        <a:lstStyle/>
        <a:p>
          <a:endParaRPr lang="pt-BR"/>
        </a:p>
      </dgm:t>
    </dgm:pt>
    <dgm:pt modelId="{C33D8865-C664-4716-98A8-6425CD94A79E}" type="pres">
      <dgm:prSet presAssocID="{35A4C7C3-F99A-414E-B55B-23D0D1A3E72E}" presName="connectorText" presStyleLbl="sibTrans2D1" presStyleIdx="5" presStyleCnt="7"/>
      <dgm:spPr/>
      <dgm:t>
        <a:bodyPr/>
        <a:lstStyle/>
        <a:p>
          <a:endParaRPr lang="pt-BR"/>
        </a:p>
      </dgm:t>
    </dgm:pt>
    <dgm:pt modelId="{3701953D-AC5F-45D9-A98F-CD36872C0994}" type="pres">
      <dgm:prSet presAssocID="{70A88996-5C9A-4330-B23B-7A7EB00962DA}" presName="node" presStyleLbl="node1" presStyleIdx="6" presStyleCnt="7">
        <dgm:presLayoutVars>
          <dgm:bulletEnabled val="1"/>
        </dgm:presLayoutVars>
      </dgm:prSet>
      <dgm:spPr/>
      <dgm:t>
        <a:bodyPr/>
        <a:lstStyle/>
        <a:p>
          <a:endParaRPr lang="pt-BR"/>
        </a:p>
      </dgm:t>
    </dgm:pt>
    <dgm:pt modelId="{6A53048C-1097-42ED-B8A0-2F535A52274D}" type="pres">
      <dgm:prSet presAssocID="{C0517826-0E4A-4670-9789-7471B3120CE9}" presName="sibTrans" presStyleLbl="sibTrans2D1" presStyleIdx="6" presStyleCnt="7"/>
      <dgm:spPr/>
      <dgm:t>
        <a:bodyPr/>
        <a:lstStyle/>
        <a:p>
          <a:endParaRPr lang="pt-BR"/>
        </a:p>
      </dgm:t>
    </dgm:pt>
    <dgm:pt modelId="{CA591CB4-B949-45D6-B001-69275BEB06B6}" type="pres">
      <dgm:prSet presAssocID="{C0517826-0E4A-4670-9789-7471B3120CE9}" presName="connectorText" presStyleLbl="sibTrans2D1" presStyleIdx="6" presStyleCnt="7"/>
      <dgm:spPr/>
      <dgm:t>
        <a:bodyPr/>
        <a:lstStyle/>
        <a:p>
          <a:endParaRPr lang="pt-BR"/>
        </a:p>
      </dgm:t>
    </dgm:pt>
  </dgm:ptLst>
  <dgm:cxnLst>
    <dgm:cxn modelId="{C22CF1AD-C93C-48FC-A8A9-A4824AF92A3B}" type="presOf" srcId="{6A3901F3-A906-434A-A90D-D29B4284EDB8}" destId="{2F3E1AC8-1DCF-4A19-9197-166E794116B4}" srcOrd="1" destOrd="0" presId="urn:microsoft.com/office/officeart/2005/8/layout/cycle2"/>
    <dgm:cxn modelId="{831B5A32-BC6F-493A-BBE0-007C172CFCAC}" type="presOf" srcId="{4107416F-0607-46E7-9AFD-280957020BBE}" destId="{A5AD7629-A39C-4916-9F26-DE5CFFB9DC06}" srcOrd="1" destOrd="0" presId="urn:microsoft.com/office/officeart/2005/8/layout/cycle2"/>
    <dgm:cxn modelId="{C600A3C9-4505-4A1F-BCE3-A30403B6FE8E}" srcId="{10AC29DF-E966-4E87-998C-19B76457E528}" destId="{70A88996-5C9A-4330-B23B-7A7EB00962DA}" srcOrd="6" destOrd="0" parTransId="{5877D209-A0BF-4D71-8BB2-5FF57140575D}" sibTransId="{C0517826-0E4A-4670-9789-7471B3120CE9}"/>
    <dgm:cxn modelId="{D011E7BF-E595-4264-B561-18EF9526C993}" type="presOf" srcId="{35A4C7C3-F99A-414E-B55B-23D0D1A3E72E}" destId="{C33D8865-C664-4716-98A8-6425CD94A79E}" srcOrd="1" destOrd="0" presId="urn:microsoft.com/office/officeart/2005/8/layout/cycle2"/>
    <dgm:cxn modelId="{BAE557A7-C1EC-47EA-95B4-477693B11D76}" type="presOf" srcId="{10AC29DF-E966-4E87-998C-19B76457E528}" destId="{FA367BFF-3AD7-40B5-82A0-AED2E44DD7E8}" srcOrd="0" destOrd="0" presId="urn:microsoft.com/office/officeart/2005/8/layout/cycle2"/>
    <dgm:cxn modelId="{801FE97D-1E61-42B0-9D1C-353A842B9808}" type="presOf" srcId="{E833A6B7-8E95-4018-8E3F-571E1F3EAEA8}" destId="{F9ADB11E-FD49-47EF-AA22-B05C2D43BFBA}" srcOrd="0" destOrd="0" presId="urn:microsoft.com/office/officeart/2005/8/layout/cycle2"/>
    <dgm:cxn modelId="{95CA3977-85E8-44EF-96E3-3E0B1EA24323}" type="presOf" srcId="{BF25FAB8-1E57-4505-9BF6-98695E2C2183}" destId="{90031752-94CA-4B9B-A425-B29C21713AEE}" srcOrd="0" destOrd="0" presId="urn:microsoft.com/office/officeart/2005/8/layout/cycle2"/>
    <dgm:cxn modelId="{61493743-0510-4004-AA8F-0AD8282D77D1}" srcId="{10AC29DF-E966-4E87-998C-19B76457E528}" destId="{BF25FAB8-1E57-4505-9BF6-98695E2C2183}" srcOrd="1" destOrd="0" parTransId="{6A50B253-A15C-4CD4-8A0C-38B1269D6C93}" sibTransId="{1E4C940A-C4E8-4A0F-A966-12A056A0821C}"/>
    <dgm:cxn modelId="{0F8C1A17-72C8-46D7-BD8F-6101B70B3D86}" type="presOf" srcId="{6A3901F3-A906-434A-A90D-D29B4284EDB8}" destId="{37ACB2DD-FA47-462A-AD72-22807AAE2A28}" srcOrd="0" destOrd="0" presId="urn:microsoft.com/office/officeart/2005/8/layout/cycle2"/>
    <dgm:cxn modelId="{E24063A1-AED5-4B51-AF2E-D4E6C453F158}" type="presOf" srcId="{C0412547-04C3-4A24-B815-DB1BE26E8162}" destId="{D90A9236-88F6-48B1-96FB-69783ECEF955}" srcOrd="1" destOrd="0" presId="urn:microsoft.com/office/officeart/2005/8/layout/cycle2"/>
    <dgm:cxn modelId="{C6E6A010-167A-4FFF-82FE-2625599BF398}" srcId="{10AC29DF-E966-4E87-998C-19B76457E528}" destId="{E8000081-15F9-4570-96BF-828C5BAEE3F0}" srcOrd="0" destOrd="0" parTransId="{DFBE5FB4-B31C-4762-94A4-667F1CCFBCA5}" sibTransId="{6A3901F3-A906-434A-A90D-D29B4284EDB8}"/>
    <dgm:cxn modelId="{622A37A6-5E14-4C27-9800-81500FCEA6C2}" type="presOf" srcId="{E8000081-15F9-4570-96BF-828C5BAEE3F0}" destId="{543E98F7-1F7D-4A02-A328-9252AF7F7852}" srcOrd="0" destOrd="0" presId="urn:microsoft.com/office/officeart/2005/8/layout/cycle2"/>
    <dgm:cxn modelId="{310B06D8-48AE-4859-B2FB-F8A0B4A44505}" type="presOf" srcId="{70A88996-5C9A-4330-B23B-7A7EB00962DA}" destId="{3701953D-AC5F-45D9-A98F-CD36872C0994}" srcOrd="0" destOrd="0" presId="urn:microsoft.com/office/officeart/2005/8/layout/cycle2"/>
    <dgm:cxn modelId="{51BA13AA-E0DD-4B1C-9D27-951A49D1D1A1}" type="presOf" srcId="{20BBB6A8-338D-4F8A-8F33-4E754757FD38}" destId="{87ECFB45-AF8A-427B-A483-E6046AA5747F}" srcOrd="0" destOrd="0" presId="urn:microsoft.com/office/officeart/2005/8/layout/cycle2"/>
    <dgm:cxn modelId="{072E7864-88C0-444B-86A7-E79345E13E3C}" srcId="{10AC29DF-E966-4E87-998C-19B76457E528}" destId="{E833A6B7-8E95-4018-8E3F-571E1F3EAEA8}" srcOrd="4" destOrd="0" parTransId="{7432184D-FAB6-41D4-A05B-FFF2CCF03D25}" sibTransId="{20BBB6A8-338D-4F8A-8F33-4E754757FD38}"/>
    <dgm:cxn modelId="{6E9B3465-6FEC-4580-A263-A0C16DA4AAC3}" type="presOf" srcId="{C0517826-0E4A-4670-9789-7471B3120CE9}" destId="{CA591CB4-B949-45D6-B001-69275BEB06B6}" srcOrd="1" destOrd="0" presId="urn:microsoft.com/office/officeart/2005/8/layout/cycle2"/>
    <dgm:cxn modelId="{C789E628-8566-43E5-B964-604F71AF574B}" type="presOf" srcId="{4107416F-0607-46E7-9AFD-280957020BBE}" destId="{C610B358-B5CE-4D73-8060-357A020C8065}" srcOrd="0" destOrd="0" presId="urn:microsoft.com/office/officeart/2005/8/layout/cycle2"/>
    <dgm:cxn modelId="{8A3E6756-B9E5-483C-BCBA-A940C15DC30D}" type="presOf" srcId="{1E4C940A-C4E8-4A0F-A966-12A056A0821C}" destId="{AA76A9B3-083A-4BA9-8845-53756BC4D51C}" srcOrd="1" destOrd="0" presId="urn:microsoft.com/office/officeart/2005/8/layout/cycle2"/>
    <dgm:cxn modelId="{D6192911-C52F-4EE4-82F2-541593B9ABA7}" type="presOf" srcId="{20BBB6A8-338D-4F8A-8F33-4E754757FD38}" destId="{FB51BAD5-D3F4-4BB7-BCC2-94440E2AA1F7}" srcOrd="1" destOrd="0" presId="urn:microsoft.com/office/officeart/2005/8/layout/cycle2"/>
    <dgm:cxn modelId="{300BFAE3-1A03-4945-92C7-BA7E95861788}" type="presOf" srcId="{5CAAF526-9DA6-4656-A8C5-4B02FEFFA379}" destId="{9752842D-BE31-4541-B208-89C4725F77FC}" srcOrd="0" destOrd="0" presId="urn:microsoft.com/office/officeart/2005/8/layout/cycle2"/>
    <dgm:cxn modelId="{96CFF7D3-E8A2-4281-AC61-8931CD68A324}" srcId="{10AC29DF-E966-4E87-998C-19B76457E528}" destId="{5CAAF526-9DA6-4656-A8C5-4B02FEFFA379}" srcOrd="3" destOrd="0" parTransId="{DB396FBE-8EFD-40CA-9EC2-27D0DCE5A1D4}" sibTransId="{C0412547-04C3-4A24-B815-DB1BE26E8162}"/>
    <dgm:cxn modelId="{7F4E3CBF-2F36-4281-8F04-C52BBB81E1E3}" srcId="{10AC29DF-E966-4E87-998C-19B76457E528}" destId="{9015B50E-CB11-4F56-8252-0913A93BBF4E}" srcOrd="2" destOrd="0" parTransId="{6CCFCC44-2A78-450A-9FF6-8B2301D227FB}" sibTransId="{4107416F-0607-46E7-9AFD-280957020BBE}"/>
    <dgm:cxn modelId="{048F9C00-3967-41CE-9C6E-600EA26644E7}" type="presOf" srcId="{1E4C940A-C4E8-4A0F-A966-12A056A0821C}" destId="{220AEFC0-92B8-43FA-920C-8665D9D08DF4}" srcOrd="0" destOrd="0" presId="urn:microsoft.com/office/officeart/2005/8/layout/cycle2"/>
    <dgm:cxn modelId="{616C7E12-7EE7-48F3-94F7-2EC94F59301E}" type="presOf" srcId="{C0412547-04C3-4A24-B815-DB1BE26E8162}" destId="{8433971C-6809-42D1-9C1C-D629D081310C}" srcOrd="0" destOrd="0" presId="urn:microsoft.com/office/officeart/2005/8/layout/cycle2"/>
    <dgm:cxn modelId="{E3593D02-8D84-445C-AC62-0688A4846787}" type="presOf" srcId="{A9DAFE92-EE11-486C-B972-670C2D11DB65}" destId="{93BFC3C5-4DFB-4D4B-B890-013BBBEBE900}" srcOrd="0" destOrd="0" presId="urn:microsoft.com/office/officeart/2005/8/layout/cycle2"/>
    <dgm:cxn modelId="{F1C10CC4-2A99-4782-8C4B-520506094DE5}" srcId="{10AC29DF-E966-4E87-998C-19B76457E528}" destId="{A9DAFE92-EE11-486C-B972-670C2D11DB65}" srcOrd="5" destOrd="0" parTransId="{4D6E5E2F-B630-42EB-8450-A47891C4470B}" sibTransId="{35A4C7C3-F99A-414E-B55B-23D0D1A3E72E}"/>
    <dgm:cxn modelId="{5A559861-2D71-4C31-AB0E-B71637BD0A1E}" type="presOf" srcId="{C0517826-0E4A-4670-9789-7471B3120CE9}" destId="{6A53048C-1097-42ED-B8A0-2F535A52274D}" srcOrd="0" destOrd="0" presId="urn:microsoft.com/office/officeart/2005/8/layout/cycle2"/>
    <dgm:cxn modelId="{5697153C-CC31-4FE2-9EAA-A869388B263E}" type="presOf" srcId="{35A4C7C3-F99A-414E-B55B-23D0D1A3E72E}" destId="{15754D16-03BC-4D44-8733-0E51CBA9B0C6}" srcOrd="0" destOrd="0" presId="urn:microsoft.com/office/officeart/2005/8/layout/cycle2"/>
    <dgm:cxn modelId="{E89697BB-6A19-42BD-9C52-F0DD9237EB95}" type="presOf" srcId="{9015B50E-CB11-4F56-8252-0913A93BBF4E}" destId="{4C7DEDEE-F981-41CB-9496-1B0DFFD8C4B0}" srcOrd="0" destOrd="0" presId="urn:microsoft.com/office/officeart/2005/8/layout/cycle2"/>
    <dgm:cxn modelId="{022E5EF0-9BF2-41AD-BA82-D47CAF42E2C7}" type="presParOf" srcId="{FA367BFF-3AD7-40B5-82A0-AED2E44DD7E8}" destId="{543E98F7-1F7D-4A02-A328-9252AF7F7852}" srcOrd="0" destOrd="0" presId="urn:microsoft.com/office/officeart/2005/8/layout/cycle2"/>
    <dgm:cxn modelId="{6E53EE0E-5A22-4363-806D-34A760A91E0C}" type="presParOf" srcId="{FA367BFF-3AD7-40B5-82A0-AED2E44DD7E8}" destId="{37ACB2DD-FA47-462A-AD72-22807AAE2A28}" srcOrd="1" destOrd="0" presId="urn:microsoft.com/office/officeart/2005/8/layout/cycle2"/>
    <dgm:cxn modelId="{BCDD5B64-F5B2-40CB-BA4C-E2C6742E45C7}" type="presParOf" srcId="{37ACB2DD-FA47-462A-AD72-22807AAE2A28}" destId="{2F3E1AC8-1DCF-4A19-9197-166E794116B4}" srcOrd="0" destOrd="0" presId="urn:microsoft.com/office/officeart/2005/8/layout/cycle2"/>
    <dgm:cxn modelId="{C62DD90E-5A91-400C-9D4B-D50DA90D4B4C}" type="presParOf" srcId="{FA367BFF-3AD7-40B5-82A0-AED2E44DD7E8}" destId="{90031752-94CA-4B9B-A425-B29C21713AEE}" srcOrd="2" destOrd="0" presId="urn:microsoft.com/office/officeart/2005/8/layout/cycle2"/>
    <dgm:cxn modelId="{3699C291-F5E0-4E4F-A6BB-0CFF551D9EDA}" type="presParOf" srcId="{FA367BFF-3AD7-40B5-82A0-AED2E44DD7E8}" destId="{220AEFC0-92B8-43FA-920C-8665D9D08DF4}" srcOrd="3" destOrd="0" presId="urn:microsoft.com/office/officeart/2005/8/layout/cycle2"/>
    <dgm:cxn modelId="{2DB7E14B-5758-47E2-AA87-E3FCB0B300F6}" type="presParOf" srcId="{220AEFC0-92B8-43FA-920C-8665D9D08DF4}" destId="{AA76A9B3-083A-4BA9-8845-53756BC4D51C}" srcOrd="0" destOrd="0" presId="urn:microsoft.com/office/officeart/2005/8/layout/cycle2"/>
    <dgm:cxn modelId="{C11AFA76-9974-4104-9FCA-742E76C45141}" type="presParOf" srcId="{FA367BFF-3AD7-40B5-82A0-AED2E44DD7E8}" destId="{4C7DEDEE-F981-41CB-9496-1B0DFFD8C4B0}" srcOrd="4" destOrd="0" presId="urn:microsoft.com/office/officeart/2005/8/layout/cycle2"/>
    <dgm:cxn modelId="{DB3E1681-A041-4F78-B36D-B54B8E7F6CA5}" type="presParOf" srcId="{FA367BFF-3AD7-40B5-82A0-AED2E44DD7E8}" destId="{C610B358-B5CE-4D73-8060-357A020C8065}" srcOrd="5" destOrd="0" presId="urn:microsoft.com/office/officeart/2005/8/layout/cycle2"/>
    <dgm:cxn modelId="{F0FE0F15-1557-4201-94D1-05C776624C39}" type="presParOf" srcId="{C610B358-B5CE-4D73-8060-357A020C8065}" destId="{A5AD7629-A39C-4916-9F26-DE5CFFB9DC06}" srcOrd="0" destOrd="0" presId="urn:microsoft.com/office/officeart/2005/8/layout/cycle2"/>
    <dgm:cxn modelId="{6227B72F-4987-4484-9B69-0652724BEF01}" type="presParOf" srcId="{FA367BFF-3AD7-40B5-82A0-AED2E44DD7E8}" destId="{9752842D-BE31-4541-B208-89C4725F77FC}" srcOrd="6" destOrd="0" presId="urn:microsoft.com/office/officeart/2005/8/layout/cycle2"/>
    <dgm:cxn modelId="{472B7D23-7828-44A5-A5B0-858FBBE66794}" type="presParOf" srcId="{FA367BFF-3AD7-40B5-82A0-AED2E44DD7E8}" destId="{8433971C-6809-42D1-9C1C-D629D081310C}" srcOrd="7" destOrd="0" presId="urn:microsoft.com/office/officeart/2005/8/layout/cycle2"/>
    <dgm:cxn modelId="{4D59CF4E-8509-4D02-A008-6DE60FBCB911}" type="presParOf" srcId="{8433971C-6809-42D1-9C1C-D629D081310C}" destId="{D90A9236-88F6-48B1-96FB-69783ECEF955}" srcOrd="0" destOrd="0" presId="urn:microsoft.com/office/officeart/2005/8/layout/cycle2"/>
    <dgm:cxn modelId="{FA1B7279-3B2F-4393-9D72-5567438AC3D3}" type="presParOf" srcId="{FA367BFF-3AD7-40B5-82A0-AED2E44DD7E8}" destId="{F9ADB11E-FD49-47EF-AA22-B05C2D43BFBA}" srcOrd="8" destOrd="0" presId="urn:microsoft.com/office/officeart/2005/8/layout/cycle2"/>
    <dgm:cxn modelId="{50E39771-2547-42D7-954A-49A312DBC4CB}" type="presParOf" srcId="{FA367BFF-3AD7-40B5-82A0-AED2E44DD7E8}" destId="{87ECFB45-AF8A-427B-A483-E6046AA5747F}" srcOrd="9" destOrd="0" presId="urn:microsoft.com/office/officeart/2005/8/layout/cycle2"/>
    <dgm:cxn modelId="{6099BB36-134B-4C6E-9314-3357F02CD185}" type="presParOf" srcId="{87ECFB45-AF8A-427B-A483-E6046AA5747F}" destId="{FB51BAD5-D3F4-4BB7-BCC2-94440E2AA1F7}" srcOrd="0" destOrd="0" presId="urn:microsoft.com/office/officeart/2005/8/layout/cycle2"/>
    <dgm:cxn modelId="{BC031402-CB18-48BA-A57A-1E356E817C13}" type="presParOf" srcId="{FA367BFF-3AD7-40B5-82A0-AED2E44DD7E8}" destId="{93BFC3C5-4DFB-4D4B-B890-013BBBEBE900}" srcOrd="10" destOrd="0" presId="urn:microsoft.com/office/officeart/2005/8/layout/cycle2"/>
    <dgm:cxn modelId="{E285B062-5E83-4639-83DB-DB4475AC0AF8}" type="presParOf" srcId="{FA367BFF-3AD7-40B5-82A0-AED2E44DD7E8}" destId="{15754D16-03BC-4D44-8733-0E51CBA9B0C6}" srcOrd="11" destOrd="0" presId="urn:microsoft.com/office/officeart/2005/8/layout/cycle2"/>
    <dgm:cxn modelId="{FBB18C79-D870-4107-B6AC-0C33159C31EC}" type="presParOf" srcId="{15754D16-03BC-4D44-8733-0E51CBA9B0C6}" destId="{C33D8865-C664-4716-98A8-6425CD94A79E}" srcOrd="0" destOrd="0" presId="urn:microsoft.com/office/officeart/2005/8/layout/cycle2"/>
    <dgm:cxn modelId="{D7B0F146-72C4-4D76-A22B-6A5AC8990901}" type="presParOf" srcId="{FA367BFF-3AD7-40B5-82A0-AED2E44DD7E8}" destId="{3701953D-AC5F-45D9-A98F-CD36872C0994}" srcOrd="12" destOrd="0" presId="urn:microsoft.com/office/officeart/2005/8/layout/cycle2"/>
    <dgm:cxn modelId="{E95F853E-BB69-45CC-B830-4A906AEE04BC}" type="presParOf" srcId="{FA367BFF-3AD7-40B5-82A0-AED2E44DD7E8}" destId="{6A53048C-1097-42ED-B8A0-2F535A52274D}" srcOrd="13" destOrd="0" presId="urn:microsoft.com/office/officeart/2005/8/layout/cycle2"/>
    <dgm:cxn modelId="{94D354AD-B6C5-4D52-8D94-48B81A440D8B}" type="presParOf" srcId="{6A53048C-1097-42ED-B8A0-2F535A52274D}" destId="{CA591CB4-B949-45D6-B001-69275BEB06B6}"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CA5A06D-2BA2-45B6-BDEF-1C1FF547E2CE}">
      <dsp:nvSpPr>
        <dsp:cNvPr id="0" name=""/>
        <dsp:cNvSpPr/>
      </dsp:nvSpPr>
      <dsp:spPr>
        <a:xfrm>
          <a:off x="5022375" y="2467495"/>
          <a:ext cx="2748481" cy="954018"/>
        </a:xfrm>
        <a:custGeom>
          <a:avLst/>
          <a:gdLst/>
          <a:ahLst/>
          <a:cxnLst/>
          <a:rect l="0" t="0" r="0" b="0"/>
          <a:pathLst>
            <a:path>
              <a:moveTo>
                <a:pt x="0" y="0"/>
              </a:moveTo>
              <a:lnTo>
                <a:pt x="0" y="477009"/>
              </a:lnTo>
              <a:lnTo>
                <a:pt x="2748481" y="477009"/>
              </a:lnTo>
              <a:lnTo>
                <a:pt x="2748481" y="954018"/>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029260-D2C7-487B-978E-2D66C9EBC8BE}">
      <dsp:nvSpPr>
        <dsp:cNvPr id="0" name=""/>
        <dsp:cNvSpPr/>
      </dsp:nvSpPr>
      <dsp:spPr>
        <a:xfrm>
          <a:off x="2273894" y="2467495"/>
          <a:ext cx="2748481" cy="954018"/>
        </a:xfrm>
        <a:custGeom>
          <a:avLst/>
          <a:gdLst/>
          <a:ahLst/>
          <a:cxnLst/>
          <a:rect l="0" t="0" r="0" b="0"/>
          <a:pathLst>
            <a:path>
              <a:moveTo>
                <a:pt x="2748481" y="0"/>
              </a:moveTo>
              <a:lnTo>
                <a:pt x="2748481" y="477009"/>
              </a:lnTo>
              <a:lnTo>
                <a:pt x="0" y="477009"/>
              </a:lnTo>
              <a:lnTo>
                <a:pt x="0" y="954018"/>
              </a:lnTo>
            </a:path>
          </a:pathLst>
        </a:custGeom>
        <a:noFill/>
        <a:ln w="1397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2D1A08-2718-41B2-A0B4-CDD0DC0E93EA}">
      <dsp:nvSpPr>
        <dsp:cNvPr id="0" name=""/>
        <dsp:cNvSpPr/>
      </dsp:nvSpPr>
      <dsp:spPr>
        <a:xfrm>
          <a:off x="2750903" y="196023"/>
          <a:ext cx="4542945" cy="2271472"/>
        </a:xfrm>
        <a:prstGeom prst="rect">
          <a:avLst/>
        </a:prstGeom>
        <a:solidFill>
          <a:srgbClr val="3399FF"/>
        </a:solidFill>
        <a:ln w="57150" cap="flat" cmpd="sng" algn="ctr">
          <a:solidFill>
            <a:schemeClr val="tx1"/>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b="1" kern="1200" dirty="0" smtClean="0"/>
            <a:t>TECNOLOGIA ASSISTIVA</a:t>
          </a:r>
          <a:endParaRPr lang="pt-BR" sz="2600" b="1" kern="1200" dirty="0"/>
        </a:p>
      </dsp:txBody>
      <dsp:txXfrm>
        <a:off x="2750903" y="196023"/>
        <a:ext cx="4542945" cy="2271472"/>
      </dsp:txXfrm>
    </dsp:sp>
    <dsp:sp modelId="{7D928843-FEA7-4034-8EDE-6C41EA0216D3}">
      <dsp:nvSpPr>
        <dsp:cNvPr id="0" name=""/>
        <dsp:cNvSpPr/>
      </dsp:nvSpPr>
      <dsp:spPr>
        <a:xfrm>
          <a:off x="2421" y="3421514"/>
          <a:ext cx="4542945" cy="2271472"/>
        </a:xfrm>
        <a:prstGeom prst="rect">
          <a:avLst/>
        </a:prstGeom>
        <a:solidFill>
          <a:srgbClr val="3399FF"/>
        </a:solidFill>
        <a:ln w="381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b="1" kern="1200" dirty="0" smtClean="0">
              <a:solidFill>
                <a:schemeClr val="tx1"/>
              </a:solidFill>
            </a:rPr>
            <a:t>TECNOLOGIA É UM PRODUTO DA CIÊNCIA E DA ENGENHARIA QUE ENVOLVE UM CONJUNTO DE INSTRUMENTOS, MÉTODOS E TÉCNICAS QUE VISAM A RESOLUÇÃO DE PROBLEMAS</a:t>
          </a:r>
        </a:p>
      </dsp:txBody>
      <dsp:txXfrm>
        <a:off x="2421" y="3421514"/>
        <a:ext cx="4542945" cy="2271472"/>
      </dsp:txXfrm>
    </dsp:sp>
    <dsp:sp modelId="{0E683D77-A624-4DF8-A1DB-8925F06ED7B8}">
      <dsp:nvSpPr>
        <dsp:cNvPr id="0" name=""/>
        <dsp:cNvSpPr/>
      </dsp:nvSpPr>
      <dsp:spPr>
        <a:xfrm>
          <a:off x="5499385" y="3421514"/>
          <a:ext cx="4542945" cy="2271472"/>
        </a:xfrm>
        <a:prstGeom prst="rect">
          <a:avLst/>
        </a:prstGeom>
        <a:solidFill>
          <a:srgbClr val="3399FF"/>
        </a:solidFill>
        <a:ln w="38100" cap="flat" cmpd="sng" algn="ctr">
          <a:solidFill>
            <a:schemeClr val="tx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pt-BR" sz="2600" b="1" kern="1200" dirty="0" smtClean="0">
              <a:solidFill>
                <a:schemeClr val="tx1"/>
              </a:solidFill>
            </a:rPr>
            <a:t>AJUDAR, ACOMPANHAR</a:t>
          </a:r>
          <a:endParaRPr lang="pt-BR" sz="2600" b="1" kern="1200" dirty="0">
            <a:solidFill>
              <a:schemeClr val="tx1"/>
            </a:solidFill>
          </a:endParaRPr>
        </a:p>
      </dsp:txBody>
      <dsp:txXfrm>
        <a:off x="5499385" y="3421514"/>
        <a:ext cx="4542945" cy="227147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43E98F7-1F7D-4A02-A328-9252AF7F7852}">
      <dsp:nvSpPr>
        <dsp:cNvPr id="0" name=""/>
        <dsp:cNvSpPr/>
      </dsp:nvSpPr>
      <dsp:spPr>
        <a:xfrm>
          <a:off x="4363117" y="709"/>
          <a:ext cx="1087784" cy="1087784"/>
        </a:xfrm>
        <a:prstGeom prst="ellipse">
          <a:avLst/>
        </a:prstGeom>
        <a:solidFill>
          <a:schemeClr val="accent4">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1. ENTENDER A SITUAÇÃO</a:t>
          </a:r>
          <a:endParaRPr lang="pt-BR" sz="900" kern="1200" dirty="0"/>
        </a:p>
      </dsp:txBody>
      <dsp:txXfrm>
        <a:off x="4363117" y="709"/>
        <a:ext cx="1087784" cy="1087784"/>
      </dsp:txXfrm>
    </dsp:sp>
    <dsp:sp modelId="{37ACB2DD-FA47-462A-AD72-22807AAE2A28}">
      <dsp:nvSpPr>
        <dsp:cNvPr id="0" name=""/>
        <dsp:cNvSpPr/>
      </dsp:nvSpPr>
      <dsp:spPr>
        <a:xfrm rot="1542857">
          <a:off x="5490953" y="711942"/>
          <a:ext cx="289436" cy="36712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542857">
        <a:off x="5490953" y="711942"/>
        <a:ext cx="289436" cy="367127"/>
      </dsp:txXfrm>
    </dsp:sp>
    <dsp:sp modelId="{90031752-94CA-4B9B-A425-B29C21713AEE}">
      <dsp:nvSpPr>
        <dsp:cNvPr id="0" name=""/>
        <dsp:cNvSpPr/>
      </dsp:nvSpPr>
      <dsp:spPr>
        <a:xfrm>
          <a:off x="5835201" y="709627"/>
          <a:ext cx="1087784" cy="1087784"/>
        </a:xfrm>
        <a:prstGeom prst="ellipse">
          <a:avLst/>
        </a:prstGeom>
        <a:solidFill>
          <a:schemeClr val="accent4">
            <a:hueOff val="3019628"/>
            <a:satOff val="-1339"/>
            <a:lumOff val="-268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2. GERAR IDEIAS</a:t>
          </a:r>
          <a:endParaRPr lang="pt-BR" sz="900" kern="1200" dirty="0"/>
        </a:p>
      </dsp:txBody>
      <dsp:txXfrm>
        <a:off x="5835201" y="709627"/>
        <a:ext cx="1087784" cy="1087784"/>
      </dsp:txXfrm>
    </dsp:sp>
    <dsp:sp modelId="{220AEFC0-92B8-43FA-920C-8665D9D08DF4}">
      <dsp:nvSpPr>
        <dsp:cNvPr id="0" name=""/>
        <dsp:cNvSpPr/>
      </dsp:nvSpPr>
      <dsp:spPr>
        <a:xfrm rot="4628571">
          <a:off x="6414340" y="1858432"/>
          <a:ext cx="289436" cy="367127"/>
        </a:xfrm>
        <a:prstGeom prst="rightArrow">
          <a:avLst>
            <a:gd name="adj1" fmla="val 60000"/>
            <a:gd name="adj2" fmla="val 50000"/>
          </a:avLst>
        </a:prstGeom>
        <a:solidFill>
          <a:schemeClr val="accent4">
            <a:hueOff val="3019628"/>
            <a:satOff val="-1339"/>
            <a:lumOff val="-26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4628571">
        <a:off x="6414340" y="1858432"/>
        <a:ext cx="289436" cy="367127"/>
      </dsp:txXfrm>
    </dsp:sp>
    <dsp:sp modelId="{4C7DEDEE-F981-41CB-9496-1B0DFFD8C4B0}">
      <dsp:nvSpPr>
        <dsp:cNvPr id="0" name=""/>
        <dsp:cNvSpPr/>
      </dsp:nvSpPr>
      <dsp:spPr>
        <a:xfrm>
          <a:off x="6198776" y="2302552"/>
          <a:ext cx="1087784" cy="1087784"/>
        </a:xfrm>
        <a:prstGeom prst="ellipse">
          <a:avLst/>
        </a:prstGeom>
        <a:solidFill>
          <a:schemeClr val="accent4">
            <a:hueOff val="6039257"/>
            <a:satOff val="-2677"/>
            <a:lumOff val="-535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3 . ESCOLHER ALTERNATIVA</a:t>
          </a:r>
          <a:endParaRPr lang="pt-BR" sz="900" kern="1200" dirty="0"/>
        </a:p>
      </dsp:txBody>
      <dsp:txXfrm>
        <a:off x="6198776" y="2302552"/>
        <a:ext cx="1087784" cy="1087784"/>
      </dsp:txXfrm>
    </dsp:sp>
    <dsp:sp modelId="{C610B358-B5CE-4D73-8060-357A020C8065}">
      <dsp:nvSpPr>
        <dsp:cNvPr id="0" name=""/>
        <dsp:cNvSpPr/>
      </dsp:nvSpPr>
      <dsp:spPr>
        <a:xfrm rot="7714286">
          <a:off x="6093700" y="3295190"/>
          <a:ext cx="289436" cy="367127"/>
        </a:xfrm>
        <a:prstGeom prst="rightArrow">
          <a:avLst>
            <a:gd name="adj1" fmla="val 60000"/>
            <a:gd name="adj2" fmla="val 50000"/>
          </a:avLst>
        </a:prstGeom>
        <a:solidFill>
          <a:schemeClr val="accent4">
            <a:hueOff val="6039257"/>
            <a:satOff val="-2677"/>
            <a:lumOff val="-53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7714286">
        <a:off x="6093700" y="3295190"/>
        <a:ext cx="289436" cy="367127"/>
      </dsp:txXfrm>
    </dsp:sp>
    <dsp:sp modelId="{9752842D-BE31-4541-B208-89C4725F77FC}">
      <dsp:nvSpPr>
        <dsp:cNvPr id="0" name=""/>
        <dsp:cNvSpPr/>
      </dsp:nvSpPr>
      <dsp:spPr>
        <a:xfrm>
          <a:off x="5180062" y="3579979"/>
          <a:ext cx="1087784" cy="1087784"/>
        </a:xfrm>
        <a:prstGeom prst="ellipse">
          <a:avLst/>
        </a:prstGeom>
        <a:solidFill>
          <a:schemeClr val="accent4">
            <a:hueOff val="9058885"/>
            <a:satOff val="-4016"/>
            <a:lumOff val="-803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4. REPRESENTAR A IDEIA</a:t>
          </a:r>
          <a:endParaRPr lang="pt-BR" sz="900" kern="1200" dirty="0"/>
        </a:p>
      </dsp:txBody>
      <dsp:txXfrm>
        <a:off x="5180062" y="3579979"/>
        <a:ext cx="1087784" cy="1087784"/>
      </dsp:txXfrm>
    </dsp:sp>
    <dsp:sp modelId="{8433971C-6809-42D1-9C1C-D629D081310C}">
      <dsp:nvSpPr>
        <dsp:cNvPr id="0" name=""/>
        <dsp:cNvSpPr/>
      </dsp:nvSpPr>
      <dsp:spPr>
        <a:xfrm rot="10800000">
          <a:off x="4770483" y="3940308"/>
          <a:ext cx="289436" cy="367127"/>
        </a:xfrm>
        <a:prstGeom prst="rightArrow">
          <a:avLst>
            <a:gd name="adj1" fmla="val 60000"/>
            <a:gd name="adj2" fmla="val 50000"/>
          </a:avLst>
        </a:prstGeom>
        <a:solidFill>
          <a:schemeClr val="accent4">
            <a:hueOff val="9058885"/>
            <a:satOff val="-4016"/>
            <a:lumOff val="-803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0800000">
        <a:off x="4770483" y="3940308"/>
        <a:ext cx="289436" cy="367127"/>
      </dsp:txXfrm>
    </dsp:sp>
    <dsp:sp modelId="{F9ADB11E-FD49-47EF-AA22-B05C2D43BFBA}">
      <dsp:nvSpPr>
        <dsp:cNvPr id="0" name=""/>
        <dsp:cNvSpPr/>
      </dsp:nvSpPr>
      <dsp:spPr>
        <a:xfrm>
          <a:off x="3546172" y="3579979"/>
          <a:ext cx="1087784" cy="1087784"/>
        </a:xfrm>
        <a:prstGeom prst="ellipse">
          <a:avLst/>
        </a:prstGeom>
        <a:solidFill>
          <a:schemeClr val="accent4">
            <a:hueOff val="12078514"/>
            <a:satOff val="-5354"/>
            <a:lumOff val="-1071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5. CONSTRUIR O OBJETO</a:t>
          </a:r>
          <a:endParaRPr lang="pt-BR" sz="900" kern="1200" dirty="0"/>
        </a:p>
      </dsp:txBody>
      <dsp:txXfrm>
        <a:off x="3546172" y="3579979"/>
        <a:ext cx="1087784" cy="1087784"/>
      </dsp:txXfrm>
    </dsp:sp>
    <dsp:sp modelId="{87ECFB45-AF8A-427B-A483-E6046AA5747F}">
      <dsp:nvSpPr>
        <dsp:cNvPr id="0" name=""/>
        <dsp:cNvSpPr/>
      </dsp:nvSpPr>
      <dsp:spPr>
        <a:xfrm rot="13885714">
          <a:off x="3441096" y="3307999"/>
          <a:ext cx="289436" cy="367127"/>
        </a:xfrm>
        <a:prstGeom prst="rightArrow">
          <a:avLst>
            <a:gd name="adj1" fmla="val 60000"/>
            <a:gd name="adj2" fmla="val 50000"/>
          </a:avLst>
        </a:prstGeom>
        <a:solidFill>
          <a:schemeClr val="accent4">
            <a:hueOff val="12078514"/>
            <a:satOff val="-5354"/>
            <a:lumOff val="-1071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3885714">
        <a:off x="3441096" y="3307999"/>
        <a:ext cx="289436" cy="367127"/>
      </dsp:txXfrm>
    </dsp:sp>
    <dsp:sp modelId="{93BFC3C5-4DFB-4D4B-B890-013BBBEBE900}">
      <dsp:nvSpPr>
        <dsp:cNvPr id="0" name=""/>
        <dsp:cNvSpPr/>
      </dsp:nvSpPr>
      <dsp:spPr>
        <a:xfrm>
          <a:off x="2527458" y="2302552"/>
          <a:ext cx="1087784" cy="1087784"/>
        </a:xfrm>
        <a:prstGeom prst="ellipse">
          <a:avLst/>
        </a:prstGeom>
        <a:solidFill>
          <a:schemeClr val="accent4">
            <a:hueOff val="15098141"/>
            <a:satOff val="-6693"/>
            <a:lumOff val="-1339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6. AVALIAR O USO</a:t>
          </a:r>
          <a:endParaRPr lang="pt-BR" sz="900" kern="1200" dirty="0"/>
        </a:p>
      </dsp:txBody>
      <dsp:txXfrm>
        <a:off x="2527458" y="2302552"/>
        <a:ext cx="1087784" cy="1087784"/>
      </dsp:txXfrm>
    </dsp:sp>
    <dsp:sp modelId="{15754D16-03BC-4D44-8733-0E51CBA9B0C6}">
      <dsp:nvSpPr>
        <dsp:cNvPr id="0" name=""/>
        <dsp:cNvSpPr/>
      </dsp:nvSpPr>
      <dsp:spPr>
        <a:xfrm rot="16971429">
          <a:off x="3106596" y="1874404"/>
          <a:ext cx="289436" cy="367127"/>
        </a:xfrm>
        <a:prstGeom prst="rightArrow">
          <a:avLst>
            <a:gd name="adj1" fmla="val 60000"/>
            <a:gd name="adj2" fmla="val 50000"/>
          </a:avLst>
        </a:prstGeom>
        <a:solidFill>
          <a:schemeClr val="accent4">
            <a:hueOff val="15098141"/>
            <a:satOff val="-6693"/>
            <a:lumOff val="-133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16971429">
        <a:off x="3106596" y="1874404"/>
        <a:ext cx="289436" cy="367127"/>
      </dsp:txXfrm>
    </dsp:sp>
    <dsp:sp modelId="{3701953D-AC5F-45D9-A98F-CD36872C0994}">
      <dsp:nvSpPr>
        <dsp:cNvPr id="0" name=""/>
        <dsp:cNvSpPr/>
      </dsp:nvSpPr>
      <dsp:spPr>
        <a:xfrm>
          <a:off x="2891033" y="709627"/>
          <a:ext cx="1087784" cy="1087784"/>
        </a:xfrm>
        <a:prstGeom prst="ellipse">
          <a:avLst/>
        </a:prstGeom>
        <a:solidFill>
          <a:schemeClr val="accent4">
            <a:hueOff val="18117770"/>
            <a:satOff val="-8031"/>
            <a:lumOff val="-16078"/>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pt-BR" sz="900" kern="1200" dirty="0" smtClean="0"/>
            <a:t>7. ACOMPANHAR O USO</a:t>
          </a:r>
          <a:endParaRPr lang="pt-BR" sz="900" kern="1200" dirty="0"/>
        </a:p>
      </dsp:txBody>
      <dsp:txXfrm>
        <a:off x="2891033" y="709627"/>
        <a:ext cx="1087784" cy="1087784"/>
      </dsp:txXfrm>
    </dsp:sp>
    <dsp:sp modelId="{6A53048C-1097-42ED-B8A0-2F535A52274D}">
      <dsp:nvSpPr>
        <dsp:cNvPr id="0" name=""/>
        <dsp:cNvSpPr/>
      </dsp:nvSpPr>
      <dsp:spPr>
        <a:xfrm rot="20057143">
          <a:off x="4018868" y="719051"/>
          <a:ext cx="289436" cy="367127"/>
        </a:xfrm>
        <a:prstGeom prst="rightArrow">
          <a:avLst>
            <a:gd name="adj1" fmla="val 60000"/>
            <a:gd name="adj2" fmla="val 50000"/>
          </a:avLst>
        </a:prstGeom>
        <a:solidFill>
          <a:schemeClr val="accent4">
            <a:hueOff val="18117770"/>
            <a:satOff val="-8031"/>
            <a:lumOff val="-16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pt-BR" sz="700" kern="1200"/>
        </a:p>
      </dsp:txBody>
      <dsp:txXfrm rot="20057143">
        <a:off x="4018868" y="719051"/>
        <a:ext cx="289436" cy="36712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BC27C6-AD1D-4143-9108-1AA6BE605689}" type="datetimeFigureOut">
              <a:rPr lang="pt-BR" smtClean="0"/>
              <a:pPr/>
              <a:t>22/05/2017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EF121-3A01-44BE-ABAB-1B50725914DA}" type="slidenum">
              <a:rPr lang="pt-BR" smtClean="0"/>
              <a:pPr/>
              <a:t>‹nº›</a:t>
            </a:fld>
            <a:endParaRPr lang="pt-BR"/>
          </a:p>
        </p:txBody>
      </p:sp>
    </p:spTree>
    <p:extLst>
      <p:ext uri="{BB962C8B-B14F-4D97-AF65-F5344CB8AC3E}">
        <p14:creationId xmlns:p14="http://schemas.microsoft.com/office/powerpoint/2010/main" xmlns="" val="349282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43368778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02410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1975696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1044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pt-BR" smtClean="0"/>
              <a:t>Clique para editar o título mestre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53402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987374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pt-BR" smtClean="0"/>
              <a:t>Clique para editar o texto mestre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52935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935252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352004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pt-BR" smtClean="0"/>
              <a:t>Clique para editar o título mestre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686129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5/22/2017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858227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l="-11000" r="-3000"/>
          </a:stretch>
        </a:blipFill>
        <a:effectLst/>
      </p:bgPr>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B61BEF0D-F0BB-DE4B-95CE-6DB70DBA9567}" type="datetimeFigureOut">
              <a:rPr lang="en-US" smtClean="0"/>
              <a:pPr/>
              <a:t>5/22/2017</a:t>
            </a:fld>
            <a:endParaRPr lang="en-US" dirty="0"/>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dirty="0"/>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xmlns="" val="222340160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6" name="Retângulo 5"/>
          <p:cNvSpPr/>
          <p:nvPr/>
        </p:nvSpPr>
        <p:spPr>
          <a:xfrm>
            <a:off x="2105891" y="1815152"/>
            <a:ext cx="9033164" cy="2308324"/>
          </a:xfrm>
          <a:prstGeom prst="rect">
            <a:avLst/>
          </a:prstGeom>
        </p:spPr>
        <p:txBody>
          <a:bodyPr wrap="square">
            <a:spAutoFit/>
          </a:bodyPr>
          <a:lstStyle/>
          <a:p>
            <a:pPr algn="r"/>
            <a:r>
              <a:rPr lang="pt-BR" sz="3600" i="1" dirty="0" smtClean="0"/>
              <a:t>“Para as pessoas, a tecnologia torna as coisas mais fáceis. Para as pessoas com deficiência, a tecnologia torna as coisas possíveis”. </a:t>
            </a:r>
          </a:p>
          <a:p>
            <a:pPr algn="r"/>
            <a:r>
              <a:rPr lang="pt-BR" sz="3600" i="1" dirty="0" smtClean="0"/>
              <a:t>(Mary </a:t>
            </a:r>
            <a:r>
              <a:rPr lang="pt-BR" sz="3600" i="1" dirty="0" err="1" smtClean="0"/>
              <a:t>Patradabaugh</a:t>
            </a:r>
            <a:r>
              <a:rPr lang="pt-BR" sz="3600" i="1" dirty="0" smtClean="0"/>
              <a:t>)</a:t>
            </a:r>
            <a:endParaRPr lang="pt-BR" sz="3600" dirty="0"/>
          </a:p>
        </p:txBody>
      </p:sp>
      <p:pic>
        <p:nvPicPr>
          <p:cNvPr id="25602" name="Picture 2" descr="http://www.bengalalegal.com/blog/wp-content/uploads/tecla-acesso.jpg"/>
          <p:cNvPicPr>
            <a:picLocks noChangeAspect="1" noChangeArrowheads="1"/>
          </p:cNvPicPr>
          <p:nvPr/>
        </p:nvPicPr>
        <p:blipFill>
          <a:blip r:embed="rId2"/>
          <a:srcRect/>
          <a:stretch>
            <a:fillRect/>
          </a:stretch>
        </p:blipFill>
        <p:spPr bwMode="auto">
          <a:xfrm>
            <a:off x="178941" y="3725840"/>
            <a:ext cx="3579985" cy="2948224"/>
          </a:xfrm>
          <a:prstGeom prst="rect">
            <a:avLst/>
          </a:prstGeom>
          <a:noFill/>
        </p:spPr>
      </p:pic>
      <p:pic>
        <p:nvPicPr>
          <p:cNvPr id="8" name="Picture 2" descr="http://www.linkedbionics.com/img/hand01.jpg"/>
          <p:cNvPicPr>
            <a:picLocks noChangeAspect="1" noChangeArrowheads="1"/>
          </p:cNvPicPr>
          <p:nvPr/>
        </p:nvPicPr>
        <p:blipFill>
          <a:blip r:embed="rId3"/>
          <a:srcRect/>
          <a:stretch>
            <a:fillRect/>
          </a:stretch>
        </p:blipFill>
        <p:spPr bwMode="auto">
          <a:xfrm>
            <a:off x="7456225" y="4134598"/>
            <a:ext cx="3631202" cy="2723402"/>
          </a:xfrm>
          <a:prstGeom prst="rect">
            <a:avLst/>
          </a:prstGeom>
          <a:noFill/>
        </p:spPr>
      </p:pic>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7731951"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CATEGORIAS DA TECNOLOGIA ASSISTIVA</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b="1" dirty="0" smtClean="0"/>
              <a:t>7. Adequação Postural</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dirty="0" smtClean="0"/>
              <a:t>Adaptações para cadeira de rodas ou outro sistema de sentar visando o conforto e distribuição adequada da pressão na superfície da pele (almofadas especiais, assentos e encostos anatômicos), bem como posicionadores e </a:t>
            </a:r>
            <a:r>
              <a:rPr lang="pt-BR" sz="2400" dirty="0" err="1" smtClean="0"/>
              <a:t>contensores</a:t>
            </a:r>
            <a:r>
              <a:rPr lang="pt-BR" sz="2400" dirty="0" smtClean="0"/>
              <a:t> que propiciam maior estabilidade e postura adequada do corpo através do suporte e posicionamento de tronco/cabeça/membros. </a:t>
            </a:r>
          </a:p>
        </p:txBody>
      </p:sp>
      <p:pic>
        <p:nvPicPr>
          <p:cNvPr id="5" name="Imagem 4" descr="http://www.assistiva.com.br/ta7a.jpg"/>
          <p:cNvPicPr/>
          <p:nvPr/>
        </p:nvPicPr>
        <p:blipFill>
          <a:blip r:embed="rId2" cstate="print"/>
          <a:srcRect/>
          <a:stretch>
            <a:fillRect/>
          </a:stretch>
        </p:blipFill>
        <p:spPr bwMode="auto">
          <a:xfrm>
            <a:off x="8447964" y="1733266"/>
            <a:ext cx="2361063" cy="2035378"/>
          </a:xfrm>
          <a:prstGeom prst="rect">
            <a:avLst/>
          </a:prstGeom>
          <a:noFill/>
          <a:ln w="9525">
            <a:noFill/>
            <a:miter lim="800000"/>
            <a:headEnd/>
            <a:tailEnd/>
          </a:ln>
        </p:spPr>
      </p:pic>
      <p:pic>
        <p:nvPicPr>
          <p:cNvPr id="7" name="Imagem 6" descr="http://www.assistiva.com.br/ta7.jpg"/>
          <p:cNvPicPr/>
          <p:nvPr/>
        </p:nvPicPr>
        <p:blipFill>
          <a:blip r:embed="rId3" cstate="print"/>
          <a:srcRect/>
          <a:stretch>
            <a:fillRect/>
          </a:stretch>
        </p:blipFill>
        <p:spPr bwMode="auto">
          <a:xfrm>
            <a:off x="8540247" y="3643953"/>
            <a:ext cx="2364314" cy="2210938"/>
          </a:xfrm>
          <a:prstGeom prst="rect">
            <a:avLst/>
          </a:prstGeom>
          <a:noFill/>
          <a:ln w="9525">
            <a:noFill/>
            <a:miter lim="800000"/>
            <a:headEnd/>
            <a:tailEnd/>
          </a:ln>
        </p:spPr>
      </p:pic>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4521" y="365760"/>
            <a:ext cx="9869991" cy="867617"/>
          </a:xfrm>
        </p:spPr>
        <p:txBody>
          <a:bodyPr>
            <a:normAutofit fontScale="90000"/>
          </a:bodyPr>
          <a:lstStyle/>
          <a:p>
            <a:pPr algn="ctr"/>
            <a:r>
              <a:rPr lang="pt-BR" b="1" dirty="0" smtClean="0">
                <a:solidFill>
                  <a:srgbClr val="FF6600"/>
                </a:solidFill>
              </a:rPr>
              <a:t>COMO DEFINIR A MELHOR TECNOLOGIA A SER </a:t>
            </a:r>
            <a:r>
              <a:rPr lang="pt-BR" b="1" dirty="0" smtClean="0">
                <a:solidFill>
                  <a:srgbClr val="FF6600"/>
                </a:solidFill>
              </a:rPr>
              <a:t>PROPOSTA?</a:t>
            </a:r>
            <a:r>
              <a:rPr lang="pt-BR" dirty="0" smtClean="0">
                <a:solidFill>
                  <a:srgbClr val="FF6600"/>
                </a:solidFill>
              </a:rPr>
              <a:t> </a:t>
            </a:r>
            <a:endParaRPr lang="pt-BR" dirty="0"/>
          </a:p>
        </p:txBody>
      </p:sp>
      <p:sp>
        <p:nvSpPr>
          <p:cNvPr id="3" name="Espaço Reservado para Conteúdo 2"/>
          <p:cNvSpPr>
            <a:spLocks noGrp="1"/>
          </p:cNvSpPr>
          <p:nvPr>
            <p:ph idx="1"/>
          </p:nvPr>
        </p:nvSpPr>
        <p:spPr>
          <a:xfrm>
            <a:off x="531627" y="1456660"/>
            <a:ext cx="10386581" cy="4723477"/>
          </a:xfrm>
        </p:spPr>
        <p:txBody>
          <a:bodyPr>
            <a:normAutofit/>
          </a:bodyPr>
          <a:lstStyle/>
          <a:p>
            <a:pPr algn="just">
              <a:buNone/>
            </a:pPr>
            <a:r>
              <a:rPr lang="pt-BR" sz="2400" dirty="0" smtClean="0"/>
              <a:t>Devemos observar:</a:t>
            </a:r>
          </a:p>
          <a:p>
            <a:pPr algn="just"/>
            <a:r>
              <a:rPr lang="pt-BR" sz="2400" dirty="0" smtClean="0"/>
              <a:t>A </a:t>
            </a:r>
            <a:r>
              <a:rPr lang="pt-BR" sz="2400" dirty="0" smtClean="0"/>
              <a:t>pessoa</a:t>
            </a:r>
            <a:endParaRPr lang="pt-BR" sz="2400" dirty="0" smtClean="0"/>
          </a:p>
          <a:p>
            <a:pPr algn="just"/>
            <a:r>
              <a:rPr lang="pt-BR" sz="2400" dirty="0" smtClean="0"/>
              <a:t>O contexto</a:t>
            </a:r>
          </a:p>
          <a:p>
            <a:pPr algn="just"/>
            <a:r>
              <a:rPr lang="pt-BR" sz="2400" dirty="0" smtClean="0"/>
              <a:t>A tarefa</a:t>
            </a:r>
          </a:p>
          <a:p>
            <a:pPr algn="just"/>
            <a:endParaRPr lang="pt-BR" sz="2400" dirty="0" smtClean="0"/>
          </a:p>
          <a:p>
            <a:pPr marL="0" indent="0" algn="just">
              <a:lnSpc>
                <a:spcPct val="100000"/>
              </a:lnSpc>
              <a:buNone/>
            </a:pPr>
            <a:r>
              <a:rPr lang="pt-BR" sz="2400" dirty="0" smtClean="0"/>
              <a:t>Não </a:t>
            </a:r>
            <a:r>
              <a:rPr lang="pt-BR" sz="2400" dirty="0" smtClean="0"/>
              <a:t>poderemos comprar/providenciar uma ferramenta sem saber quem a utilizará (características </a:t>
            </a:r>
            <a:r>
              <a:rPr lang="pt-BR" sz="2400" dirty="0" smtClean="0"/>
              <a:t>da pessoa), </a:t>
            </a:r>
            <a:r>
              <a:rPr lang="pt-BR" sz="2400" dirty="0" smtClean="0"/>
              <a:t>onde este recurso será </a:t>
            </a:r>
            <a:r>
              <a:rPr lang="pt-BR" sz="2400" dirty="0" smtClean="0"/>
              <a:t>utilizado (do </a:t>
            </a:r>
            <a:r>
              <a:rPr lang="pt-BR" sz="2400" dirty="0" smtClean="0"/>
              <a:t>contexto) e </a:t>
            </a:r>
            <a:r>
              <a:rPr lang="pt-BR" sz="2400" dirty="0" smtClean="0"/>
              <a:t>o que </a:t>
            </a:r>
            <a:r>
              <a:rPr lang="pt-BR" sz="2400" dirty="0" smtClean="0"/>
              <a:t>o usuário necessitará realizar neste contexto (características da tarefa). Sabendo disso definiremos a ferramenta (TA)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10875072"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O PROCESSO DE DESENVOLVIMENTO DA TA</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endParaRPr lang="pt-BR" sz="2400" b="1" dirty="0" smtClean="0"/>
          </a:p>
        </p:txBody>
      </p:sp>
      <p:graphicFrame>
        <p:nvGraphicFramePr>
          <p:cNvPr id="6" name="Diagrama 5"/>
          <p:cNvGraphicFramePr/>
          <p:nvPr/>
        </p:nvGraphicFramePr>
        <p:xfrm>
          <a:off x="339914" y="1912539"/>
          <a:ext cx="9814019" cy="4668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
            </a:r>
            <a:br>
              <a:rPr lang="pt-BR" sz="4000" b="1" dirty="0" smtClean="0"/>
            </a:br>
            <a:r>
              <a:rPr lang="pt-BR" sz="4000" b="1" dirty="0" smtClean="0"/>
              <a:t/>
            </a:r>
            <a:br>
              <a:rPr lang="pt-BR" sz="4000" b="1" dirty="0" smtClean="0"/>
            </a:br>
            <a:r>
              <a:rPr lang="pt-BR" sz="4000" b="1" dirty="0" smtClean="0"/>
              <a:t/>
            </a:r>
            <a:br>
              <a:rPr lang="pt-BR" sz="4000" b="1" dirty="0" smtClean="0"/>
            </a:br>
            <a:r>
              <a:rPr lang="pt-BR" sz="4000" b="1" dirty="0" smtClean="0"/>
              <a:t/>
            </a:r>
            <a:br>
              <a:rPr lang="pt-BR" sz="4000" b="1" dirty="0" smtClean="0"/>
            </a:br>
            <a:endParaRPr lang="pt-BR" sz="4000" dirty="0"/>
          </a:p>
        </p:txBody>
      </p:sp>
      <p:sp>
        <p:nvSpPr>
          <p:cNvPr id="4" name="Retângulo 3"/>
          <p:cNvSpPr/>
          <p:nvPr/>
        </p:nvSpPr>
        <p:spPr>
          <a:xfrm>
            <a:off x="2304288" y="2389632"/>
            <a:ext cx="6571488" cy="1446550"/>
          </a:xfrm>
          <a:prstGeom prst="rect">
            <a:avLst/>
          </a:prstGeom>
        </p:spPr>
        <p:txBody>
          <a:bodyPr wrap="square">
            <a:spAutoFit/>
          </a:bodyPr>
          <a:lstStyle/>
          <a:p>
            <a:pPr algn="ctr"/>
            <a:r>
              <a:rPr lang="pt-BR" sz="4400" b="1" u="sng" dirty="0" smtClean="0"/>
              <a:t>TECNOLOGIA ASSISTIVA DE BAIXO CUSTO </a:t>
            </a:r>
            <a:endParaRPr lang="pt-BR" sz="4400" u="sng" dirty="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TESOURA ADAPTADA</a:t>
            </a:r>
            <a:endParaRPr lang="pt-BR" b="1" dirty="0"/>
          </a:p>
        </p:txBody>
      </p:sp>
      <p:sp>
        <p:nvSpPr>
          <p:cNvPr id="3" name="Espaço Reservado para Conteúdo 2"/>
          <p:cNvSpPr>
            <a:spLocks noGrp="1"/>
          </p:cNvSpPr>
          <p:nvPr>
            <p:ph idx="1"/>
          </p:nvPr>
        </p:nvSpPr>
        <p:spPr/>
        <p:txBody>
          <a:bodyPr/>
          <a:lstStyle/>
          <a:p>
            <a:endParaRPr lang="pt-BR"/>
          </a:p>
        </p:txBody>
      </p:sp>
      <p:pic>
        <p:nvPicPr>
          <p:cNvPr id="45058" name="Picture 2"/>
          <p:cNvPicPr>
            <a:picLocks noChangeAspect="1" noChangeArrowheads="1"/>
          </p:cNvPicPr>
          <p:nvPr/>
        </p:nvPicPr>
        <p:blipFill>
          <a:blip r:embed="rId2"/>
          <a:srcRect/>
          <a:stretch>
            <a:fillRect/>
          </a:stretch>
        </p:blipFill>
        <p:spPr bwMode="auto">
          <a:xfrm>
            <a:off x="1302366" y="1845646"/>
            <a:ext cx="3979318" cy="2053328"/>
          </a:xfrm>
          <a:prstGeom prst="rect">
            <a:avLst/>
          </a:prstGeom>
          <a:noFill/>
          <a:ln w="9525">
            <a:noFill/>
            <a:miter lim="800000"/>
            <a:headEnd/>
            <a:tailEnd/>
          </a:ln>
        </p:spPr>
      </p:pic>
      <p:pic>
        <p:nvPicPr>
          <p:cNvPr id="45059" name="Picture 3"/>
          <p:cNvPicPr>
            <a:picLocks noChangeAspect="1" noChangeArrowheads="1"/>
          </p:cNvPicPr>
          <p:nvPr/>
        </p:nvPicPr>
        <p:blipFill>
          <a:blip r:embed="rId3"/>
          <a:srcRect/>
          <a:stretch>
            <a:fillRect/>
          </a:stretch>
        </p:blipFill>
        <p:spPr bwMode="auto">
          <a:xfrm>
            <a:off x="5395061" y="1883390"/>
            <a:ext cx="4463110" cy="3875609"/>
          </a:xfrm>
          <a:prstGeom prst="rect">
            <a:avLst/>
          </a:prstGeom>
          <a:noFill/>
          <a:ln w="9525">
            <a:noFill/>
            <a:miter lim="800000"/>
            <a:headEnd/>
            <a:tailEnd/>
          </a:ln>
        </p:spPr>
      </p:pic>
      <p:pic>
        <p:nvPicPr>
          <p:cNvPr id="45060" name="Picture 4"/>
          <p:cNvPicPr>
            <a:picLocks noChangeAspect="1" noChangeArrowheads="1"/>
          </p:cNvPicPr>
          <p:nvPr/>
        </p:nvPicPr>
        <p:blipFill>
          <a:blip r:embed="rId4"/>
          <a:srcRect/>
          <a:stretch>
            <a:fillRect/>
          </a:stretch>
        </p:blipFill>
        <p:spPr bwMode="auto">
          <a:xfrm>
            <a:off x="1247774" y="4145508"/>
            <a:ext cx="4033909" cy="20814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95785" y="1064383"/>
            <a:ext cx="10536072" cy="5170646"/>
          </a:xfrm>
          <a:prstGeom prst="rect">
            <a:avLst/>
          </a:prstGeom>
        </p:spPr>
        <p:txBody>
          <a:bodyPr wrap="square">
            <a:spAutoFit/>
          </a:bodyPr>
          <a:lstStyle/>
          <a:p>
            <a:r>
              <a:rPr lang="pt-BR" sz="2400" b="1" dirty="0" smtClean="0">
                <a:solidFill>
                  <a:srgbClr val="FF6600"/>
                </a:solidFill>
              </a:rPr>
              <a:t>TESOURA ADAPTADA</a:t>
            </a:r>
          </a:p>
          <a:p>
            <a:endParaRPr lang="pt-BR" b="1" dirty="0" smtClean="0"/>
          </a:p>
          <a:p>
            <a:pPr algn="just"/>
            <a:r>
              <a:rPr lang="pt-BR" b="1" dirty="0" smtClean="0"/>
              <a:t>Descrição: </a:t>
            </a:r>
            <a:r>
              <a:rPr lang="pt-BR" dirty="0" smtClean="0"/>
              <a:t>A tesoura adaptada consiste em colocar arame revestido por cabo plástico, facilitando o seu uso por parte de pessoas com dificuldade de pressão. Com esta adaptação o seu uso apenas exige o movimento de fechar a mão. Quando existe maior dificuldade a nível dos movimentos da mão, recorre-se ao uso de um suporte fixo (exemplo da imagem, feito em madeira), onde a tesoura adaptada é colocada, exigindo apenas o movimento de pressão (bater). </a:t>
            </a:r>
          </a:p>
          <a:p>
            <a:pPr algn="just"/>
            <a:endParaRPr lang="pt-BR" b="1" dirty="0" smtClean="0"/>
          </a:p>
          <a:p>
            <a:pPr algn="just"/>
            <a:r>
              <a:rPr lang="pt-BR" b="1" dirty="0" smtClean="0"/>
              <a:t>Destinatários: </a:t>
            </a:r>
            <a:r>
              <a:rPr lang="pt-BR" dirty="0" smtClean="0"/>
              <a:t>Pessoas com dificuldades motoras/ Pouca motricidade fina (dificuldade em pressão).</a:t>
            </a:r>
          </a:p>
          <a:p>
            <a:pPr algn="just"/>
            <a:endParaRPr lang="pt-BR" b="1" dirty="0" smtClean="0"/>
          </a:p>
          <a:p>
            <a:pPr algn="just"/>
            <a:r>
              <a:rPr lang="pt-BR" b="1" dirty="0" smtClean="0"/>
              <a:t>Material:</a:t>
            </a:r>
            <a:r>
              <a:rPr lang="pt-BR" dirty="0" smtClean="0"/>
              <a:t> tesoura convencional</a:t>
            </a:r>
            <a:r>
              <a:rPr lang="pt-BR" b="1" dirty="0" smtClean="0"/>
              <a:t>; </a:t>
            </a:r>
            <a:r>
              <a:rPr lang="pt-BR" dirty="0" smtClean="0"/>
              <a:t> arame resistente; cabo plástico. </a:t>
            </a:r>
          </a:p>
          <a:p>
            <a:pPr algn="just"/>
            <a:endParaRPr lang="pt-BR" dirty="0" smtClean="0"/>
          </a:p>
          <a:p>
            <a:pPr algn="just"/>
            <a:r>
              <a:rPr lang="pt-BR" b="1" dirty="0" smtClean="0"/>
              <a:t>Elaboração: </a:t>
            </a:r>
          </a:p>
          <a:p>
            <a:pPr algn="just"/>
            <a:r>
              <a:rPr lang="pt-BR" dirty="0" smtClean="0"/>
              <a:t>1. Curvar o arame de acordo com o ângulo desejado, se o arame for fino colocar vários arames. </a:t>
            </a:r>
          </a:p>
          <a:p>
            <a:pPr algn="just"/>
            <a:r>
              <a:rPr lang="pt-BR" dirty="0" smtClean="0"/>
              <a:t>2. Passar o arame dentro do cabo de plástico e deixar só um arame depois das extremidades. </a:t>
            </a:r>
          </a:p>
          <a:p>
            <a:pPr algn="just"/>
            <a:r>
              <a:rPr lang="pt-BR" dirty="0" smtClean="0"/>
              <a:t>3. Aquecer no fogo outro arame e furar a tesoura no ângulo desejado. </a:t>
            </a:r>
          </a:p>
          <a:p>
            <a:pPr algn="just"/>
            <a:r>
              <a:rPr lang="pt-BR" dirty="0" smtClean="0"/>
              <a:t>4. Para fixar o arame colocar cola forte entre a ponta do arame e a tesoura (caso de se encontrarem próximos) ou dobrar o arame no plástico da tesoura revestindo com fita-cola para proteção do indivíduo.  </a:t>
            </a:r>
            <a:endParaRPr lang="pt-BR" dirty="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MESA DE ATIVIDADES ADAPTADA</a:t>
            </a:r>
            <a:endParaRPr lang="pt-BR" b="1" dirty="0"/>
          </a:p>
        </p:txBody>
      </p:sp>
      <p:pic>
        <p:nvPicPr>
          <p:cNvPr id="47108" name="Picture 4"/>
          <p:cNvPicPr>
            <a:picLocks noChangeAspect="1" noChangeArrowheads="1"/>
          </p:cNvPicPr>
          <p:nvPr/>
        </p:nvPicPr>
        <p:blipFill>
          <a:blip r:embed="rId2"/>
          <a:srcRect/>
          <a:stretch>
            <a:fillRect/>
          </a:stretch>
        </p:blipFill>
        <p:spPr bwMode="auto">
          <a:xfrm>
            <a:off x="2771987" y="1884527"/>
            <a:ext cx="5798807" cy="43493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00251" y="1064383"/>
            <a:ext cx="10740788" cy="5724644"/>
          </a:xfrm>
          <a:prstGeom prst="rect">
            <a:avLst/>
          </a:prstGeom>
        </p:spPr>
        <p:txBody>
          <a:bodyPr wrap="square">
            <a:spAutoFit/>
          </a:bodyPr>
          <a:lstStyle/>
          <a:p>
            <a:r>
              <a:rPr lang="pt-BR" sz="2400" b="1" dirty="0" smtClean="0">
                <a:solidFill>
                  <a:srgbClr val="FF6600"/>
                </a:solidFill>
              </a:rPr>
              <a:t>MESA DE ATIVIDADES ADAPTADA</a:t>
            </a:r>
          </a:p>
          <a:p>
            <a:endParaRPr lang="pt-BR" b="1" dirty="0" smtClean="0"/>
          </a:p>
          <a:p>
            <a:pPr algn="just"/>
            <a:r>
              <a:rPr lang="pt-BR" b="1" dirty="0" smtClean="0"/>
              <a:t>Descrição: </a:t>
            </a:r>
            <a:r>
              <a:rPr lang="pt-BR" dirty="0" smtClean="0"/>
              <a:t>A mesa adaptada, trata-se de uma mesa com um corte em forma de meia-lua, destinada a pessoas que usam cadeira de rodas, de forma a facilitar atividades que precisam de apoio</a:t>
            </a:r>
            <a:r>
              <a:rPr lang="pt-BR" b="1" dirty="0" smtClean="0"/>
              <a:t>. </a:t>
            </a:r>
            <a:r>
              <a:rPr lang="pt-BR" dirty="0" smtClean="0"/>
              <a:t>A adaptação é constituída por uma tabua de madeira de 80 cm x 80 cm, com um recorte em forma de meio circulo, e com velcro para aderência ao local a utilizar. </a:t>
            </a:r>
          </a:p>
          <a:p>
            <a:pPr algn="just"/>
            <a:endParaRPr lang="pt-BR" dirty="0" smtClean="0"/>
          </a:p>
          <a:p>
            <a:pPr algn="just"/>
            <a:r>
              <a:rPr lang="pt-BR" b="1" dirty="0" smtClean="0"/>
              <a:t>Destinatários: </a:t>
            </a:r>
            <a:r>
              <a:rPr lang="pt-BR" dirty="0" smtClean="0"/>
              <a:t>Pessoas que usam cadeira de rodas. </a:t>
            </a:r>
          </a:p>
          <a:p>
            <a:pPr algn="just"/>
            <a:endParaRPr lang="pt-BR" b="1" dirty="0" smtClean="0"/>
          </a:p>
          <a:p>
            <a:pPr algn="just"/>
            <a:r>
              <a:rPr lang="pt-BR" b="1" dirty="0" smtClean="0"/>
              <a:t>Material: </a:t>
            </a:r>
            <a:r>
              <a:rPr lang="pt-BR" dirty="0" smtClean="0"/>
              <a:t>pedaço de madeira de 80 cm x 80 cm e espessura mínima 15 mm; serra elétrica ou manual; lixa;  velcro.</a:t>
            </a:r>
          </a:p>
          <a:p>
            <a:pPr algn="just"/>
            <a:endParaRPr lang="pt-BR" b="1" dirty="0" smtClean="0"/>
          </a:p>
          <a:p>
            <a:pPr algn="just"/>
            <a:r>
              <a:rPr lang="pt-BR" b="1" dirty="0" smtClean="0"/>
              <a:t>Elaboração:</a:t>
            </a:r>
            <a:r>
              <a:rPr lang="pt-BR" dirty="0" smtClean="0"/>
              <a:t> </a:t>
            </a:r>
          </a:p>
          <a:p>
            <a:pPr algn="just"/>
            <a:r>
              <a:rPr lang="pt-BR" dirty="0" smtClean="0"/>
              <a:t>1. Tomar a medida da largura do tronco da pessoa e acrescentar 2 cm. Marcar essa medida em um dos lados do pedaço de madeira; </a:t>
            </a:r>
          </a:p>
          <a:p>
            <a:pPr algn="just"/>
            <a:r>
              <a:rPr lang="pt-BR" dirty="0" smtClean="0"/>
              <a:t>2. Medir a distância desde o cotovelo ao punho. Fazer a marcação dessa medida na tábua, centrando-a com a medição anterior, ou seja, deve ser o ponto médio; </a:t>
            </a:r>
          </a:p>
          <a:p>
            <a:pPr algn="just"/>
            <a:r>
              <a:rPr lang="pt-BR" dirty="0" smtClean="0"/>
              <a:t>3. Desenhar uma curva que englobe os três pontos anteriores. Corresponderá á zona que será cortada; </a:t>
            </a:r>
          </a:p>
          <a:p>
            <a:pPr algn="just"/>
            <a:r>
              <a:rPr lang="pt-BR" dirty="0" smtClean="0"/>
              <a:t>4. Cortar essa curva com serra de madeira, preferencialmente, e lixar a mesma zona; </a:t>
            </a:r>
          </a:p>
          <a:p>
            <a:pPr algn="just"/>
            <a:r>
              <a:rPr lang="pt-BR" dirty="0" smtClean="0"/>
              <a:t>5. Para prender a mesa, colocar velcro na base, e na superfície destinada ou na cadeira, e fazerem coincidir o partes opostas do velcro. </a:t>
            </a:r>
            <a:endParaRPr lang="pt-BR" dirty="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APOIO PARA PÉS</a:t>
            </a:r>
            <a:endParaRPr lang="pt-BR" b="1" dirty="0"/>
          </a:p>
        </p:txBody>
      </p:sp>
      <p:sp>
        <p:nvSpPr>
          <p:cNvPr id="3" name="Espaço Reservado para Conteúdo 2"/>
          <p:cNvSpPr>
            <a:spLocks noGrp="1"/>
          </p:cNvSpPr>
          <p:nvPr>
            <p:ph idx="1"/>
          </p:nvPr>
        </p:nvSpPr>
        <p:spPr>
          <a:xfrm flipH="1">
            <a:off x="4026090" y="4435522"/>
            <a:ext cx="1460310" cy="1924334"/>
          </a:xfrm>
        </p:spPr>
        <p:txBody>
          <a:bodyPr/>
          <a:lstStyle/>
          <a:p>
            <a:endParaRPr lang="pt-BR" dirty="0"/>
          </a:p>
        </p:txBody>
      </p:sp>
      <p:pic>
        <p:nvPicPr>
          <p:cNvPr id="48131" name="Picture 3"/>
          <p:cNvPicPr>
            <a:picLocks noChangeAspect="1" noChangeArrowheads="1"/>
          </p:cNvPicPr>
          <p:nvPr/>
        </p:nvPicPr>
        <p:blipFill>
          <a:blip r:embed="rId2"/>
          <a:srcRect/>
          <a:stretch>
            <a:fillRect/>
          </a:stretch>
        </p:blipFill>
        <p:spPr bwMode="auto">
          <a:xfrm>
            <a:off x="3263663" y="1858300"/>
            <a:ext cx="4703751" cy="4610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59306" y="1064383"/>
            <a:ext cx="10836323" cy="5447645"/>
          </a:xfrm>
          <a:prstGeom prst="rect">
            <a:avLst/>
          </a:prstGeom>
        </p:spPr>
        <p:txBody>
          <a:bodyPr wrap="square">
            <a:spAutoFit/>
          </a:bodyPr>
          <a:lstStyle/>
          <a:p>
            <a:r>
              <a:rPr lang="pt-BR" sz="2400" b="1" dirty="0" smtClean="0">
                <a:solidFill>
                  <a:srgbClr val="FF6600"/>
                </a:solidFill>
              </a:rPr>
              <a:t>APOIO PARA PÉS</a:t>
            </a:r>
          </a:p>
          <a:p>
            <a:endParaRPr lang="pt-BR" b="1" dirty="0" smtClean="0"/>
          </a:p>
          <a:p>
            <a:pPr algn="just"/>
            <a:r>
              <a:rPr lang="pt-BR" b="1" dirty="0" smtClean="0"/>
              <a:t>Descrição: </a:t>
            </a:r>
            <a:r>
              <a:rPr lang="pt-BR" dirty="0" smtClean="0"/>
              <a:t>O apoio para pés é uma adaptação muito simples. Consiste em transformar uma caixa de madeira larga e estreita, de acordo com a altura do indivíduo.  Dois orifícios são perfurados no tamanho dos pés dianteiros de uma cadeira e a mesma distância a partir da mesma, é colocada com a face para baixo e colocado as duas pernas da cadeira.  Torna-se um apoio para os pés, sendo possível arrumá-lo facilmente quando não se encontra em uso. </a:t>
            </a:r>
          </a:p>
          <a:p>
            <a:pPr algn="just"/>
            <a:r>
              <a:rPr lang="pt-BR" dirty="0" smtClean="0"/>
              <a:t>Destinada para o indivíduo em que altura é insuficiente para ter total apoio dos pés no chão. O correto apoio dos pés, estabelece uma atitude correta postural no resto do corpo (joelhos, quadris, pélvis, tronco e coluna, braços e cabeça). </a:t>
            </a:r>
          </a:p>
          <a:p>
            <a:pPr algn="just"/>
            <a:endParaRPr lang="pt-BR" b="1" dirty="0" smtClean="0"/>
          </a:p>
          <a:p>
            <a:pPr algn="just"/>
            <a:r>
              <a:rPr lang="pt-BR" b="1" dirty="0" smtClean="0"/>
              <a:t>Destinatários: </a:t>
            </a:r>
            <a:r>
              <a:rPr lang="pt-BR" dirty="0" smtClean="0"/>
              <a:t>Principalmente criança que não conseguem apoiar os pés no chão. </a:t>
            </a:r>
          </a:p>
          <a:p>
            <a:pPr algn="just"/>
            <a:r>
              <a:rPr lang="pt-BR" b="1" dirty="0" smtClean="0"/>
              <a:t>Material: </a:t>
            </a:r>
            <a:r>
              <a:rPr lang="pt-BR" dirty="0" smtClean="0"/>
              <a:t>caixa de madeira resistente o suficiente para apoio de pés; broca;  papel colorido ou tintas para decorar. </a:t>
            </a:r>
          </a:p>
          <a:p>
            <a:pPr algn="just"/>
            <a:endParaRPr lang="pt-BR" dirty="0" smtClean="0"/>
          </a:p>
          <a:p>
            <a:pPr algn="just"/>
            <a:r>
              <a:rPr lang="pt-BR" b="1" dirty="0" smtClean="0"/>
              <a:t>Elaboração: </a:t>
            </a:r>
          </a:p>
          <a:p>
            <a:pPr algn="just"/>
            <a:r>
              <a:rPr lang="pt-BR" dirty="0" smtClean="0"/>
              <a:t>1. Escolher uma caixa com dimensões ligeiramente maiores do que a distância entre pernas da frente da cadeira destinada a usar junto ao apoio. A altura da caixa depende do indivíduo, se é muito pequeno, a caixa será mais larga e mais alta. </a:t>
            </a:r>
          </a:p>
          <a:p>
            <a:pPr algn="just"/>
            <a:r>
              <a:rPr lang="pt-BR" dirty="0" smtClean="0"/>
              <a:t>2. Fazer dois furos na caixa, como se vê na figura anterior, de modo que permita o encaixe das pernas da cadeira e fique com apoio suficiente para o indivíduo. Decorar a gosto. </a:t>
            </a:r>
            <a:endParaRPr lang="pt-BR" dirty="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5" name="Espaço Reservado para Conteúdo 4"/>
          <p:cNvSpPr>
            <a:spLocks noGrp="1"/>
          </p:cNvSpPr>
          <p:nvPr>
            <p:ph idx="1"/>
          </p:nvPr>
        </p:nvSpPr>
        <p:spPr>
          <a:xfrm>
            <a:off x="1261872" y="1173708"/>
            <a:ext cx="8595360" cy="5006430"/>
          </a:xfrm>
        </p:spPr>
        <p:txBody>
          <a:bodyPr/>
          <a:lstStyle/>
          <a:p>
            <a:endParaRPr lang="pt-BR" dirty="0"/>
          </a:p>
        </p:txBody>
      </p:sp>
      <p:graphicFrame>
        <p:nvGraphicFramePr>
          <p:cNvPr id="12" name="Diagrama 11"/>
          <p:cNvGraphicFramePr/>
          <p:nvPr/>
        </p:nvGraphicFramePr>
        <p:xfrm>
          <a:off x="518616" y="968990"/>
          <a:ext cx="10044752" cy="588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ADAPTAÇÃO ESCRITA/PINTURA I - BOLA</a:t>
            </a:r>
            <a:endParaRPr lang="pt-BR" b="1" dirty="0"/>
          </a:p>
        </p:txBody>
      </p:sp>
      <p:sp>
        <p:nvSpPr>
          <p:cNvPr id="3" name="Espaço Reservado para Conteúdo 2"/>
          <p:cNvSpPr>
            <a:spLocks noGrp="1"/>
          </p:cNvSpPr>
          <p:nvPr>
            <p:ph idx="1"/>
          </p:nvPr>
        </p:nvSpPr>
        <p:spPr>
          <a:xfrm>
            <a:off x="4135272" y="3930555"/>
            <a:ext cx="3179928" cy="2249582"/>
          </a:xfrm>
        </p:spPr>
        <p:txBody>
          <a:bodyPr/>
          <a:lstStyle/>
          <a:p>
            <a:endParaRPr lang="pt-BR" dirty="0"/>
          </a:p>
        </p:txBody>
      </p:sp>
      <p:pic>
        <p:nvPicPr>
          <p:cNvPr id="49154" name="Picture 2"/>
          <p:cNvPicPr>
            <a:picLocks noChangeAspect="1" noChangeArrowheads="1"/>
          </p:cNvPicPr>
          <p:nvPr/>
        </p:nvPicPr>
        <p:blipFill>
          <a:blip r:embed="rId2"/>
          <a:srcRect/>
          <a:stretch>
            <a:fillRect/>
          </a:stretch>
        </p:blipFill>
        <p:spPr bwMode="auto">
          <a:xfrm>
            <a:off x="1948076" y="1786149"/>
            <a:ext cx="7223220" cy="4358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04716" y="1064383"/>
            <a:ext cx="10904561" cy="5170646"/>
          </a:xfrm>
          <a:prstGeom prst="rect">
            <a:avLst/>
          </a:prstGeom>
        </p:spPr>
        <p:txBody>
          <a:bodyPr wrap="square">
            <a:spAutoFit/>
          </a:bodyPr>
          <a:lstStyle/>
          <a:p>
            <a:r>
              <a:rPr lang="pt-BR" sz="2400" b="1" dirty="0" smtClean="0">
                <a:solidFill>
                  <a:srgbClr val="FF6600"/>
                </a:solidFill>
              </a:rPr>
              <a:t>ADAPTAÇÃO ESCRITA/PINTURA I - BOLA</a:t>
            </a:r>
          </a:p>
          <a:p>
            <a:endParaRPr lang="pt-BR" b="1" dirty="0" smtClean="0"/>
          </a:p>
          <a:p>
            <a:pPr algn="just"/>
            <a:r>
              <a:rPr lang="pt-BR" b="1" dirty="0" smtClean="0"/>
              <a:t>Descrição: </a:t>
            </a:r>
            <a:r>
              <a:rPr lang="pt-BR" dirty="0" smtClean="0"/>
              <a:t>A adaptação de escrita/pintura através de bola, quer seja para lápis, caneta, pincel ou marcador, corresponde solução econômica, prática, funcional ao indivíduo que possui dificuldades em agarrar. É de confecção simples, tornando-se um recurso que permite auxiliar a escrita ou a pintura. </a:t>
            </a:r>
          </a:p>
          <a:p>
            <a:pPr algn="just"/>
            <a:r>
              <a:rPr lang="pt-BR" dirty="0" smtClean="0"/>
              <a:t>Esta adaptação resume-se a uma bola com diâmetro aproximado de 5 cm (depende da bola escolhida), onde é feito uma abertura com dimensões suficientes para o objeto que se pretende usar. </a:t>
            </a:r>
          </a:p>
          <a:p>
            <a:pPr algn="just"/>
            <a:r>
              <a:rPr lang="pt-BR" dirty="0" smtClean="0"/>
              <a:t>Este tipo de adaptação é indicado para pessoas que tem pressão limitada ou ausente, mas que apresentam certa autonomia quanto a aperto com mão cheia (a dimensão da bola irá facilitar esta indicação). </a:t>
            </a:r>
          </a:p>
          <a:p>
            <a:pPr algn="just"/>
            <a:endParaRPr lang="pt-BR" b="1" dirty="0" smtClean="0"/>
          </a:p>
          <a:p>
            <a:pPr algn="just"/>
            <a:r>
              <a:rPr lang="pt-BR" b="1" dirty="0" smtClean="0"/>
              <a:t>Destinatários: </a:t>
            </a:r>
            <a:r>
              <a:rPr lang="pt-BR" dirty="0" smtClean="0"/>
              <a:t>Pessoas com pressão limitada ou ausente. </a:t>
            </a:r>
          </a:p>
          <a:p>
            <a:pPr algn="just"/>
            <a:endParaRPr lang="pt-BR" b="1" dirty="0" smtClean="0"/>
          </a:p>
          <a:p>
            <a:pPr algn="just"/>
            <a:r>
              <a:rPr lang="pt-BR" b="1" dirty="0" smtClean="0"/>
              <a:t>Material: </a:t>
            </a:r>
            <a:r>
              <a:rPr lang="pt-BR" dirty="0" smtClean="0"/>
              <a:t>Bola de espuma / bola de borracha </a:t>
            </a:r>
          </a:p>
          <a:p>
            <a:pPr algn="just"/>
            <a:endParaRPr lang="pt-BR" b="1" dirty="0" smtClean="0"/>
          </a:p>
          <a:p>
            <a:pPr algn="just"/>
            <a:r>
              <a:rPr lang="pt-BR" b="1" dirty="0" smtClean="0"/>
              <a:t>Elaboração: </a:t>
            </a:r>
          </a:p>
          <a:p>
            <a:pPr algn="just"/>
            <a:endParaRPr lang="pt-BR" b="1" dirty="0" smtClean="0"/>
          </a:p>
          <a:p>
            <a:pPr algn="just"/>
            <a:r>
              <a:rPr lang="pt-BR" dirty="0" smtClean="0"/>
              <a:t>1. Analisar o objeto que irá utilizar; </a:t>
            </a:r>
          </a:p>
          <a:p>
            <a:pPr algn="just"/>
            <a:r>
              <a:rPr lang="pt-BR" dirty="0" smtClean="0"/>
              <a:t>2. Fazer uma abertura na bola com as dimensões do objeto, necessário apenas para </a:t>
            </a:r>
            <a:r>
              <a:rPr lang="pt-BR" dirty="0" err="1" smtClean="0"/>
              <a:t>introduzí-lo</a:t>
            </a:r>
            <a:r>
              <a:rPr lang="pt-BR" dirty="0" smtClean="0"/>
              <a:t>.</a:t>
            </a:r>
            <a:endParaRPr lang="pt-BR" dirty="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b="1" dirty="0" smtClean="0"/>
              <a:t>ADAPTAÇÃO ESCRITA/PINTURA II- PUNHO</a:t>
            </a:r>
            <a:endParaRPr lang="pt-BR" b="1" dirty="0"/>
          </a:p>
        </p:txBody>
      </p:sp>
      <p:sp>
        <p:nvSpPr>
          <p:cNvPr id="3" name="Espaço Reservado para Conteúdo 2"/>
          <p:cNvSpPr>
            <a:spLocks noGrp="1"/>
          </p:cNvSpPr>
          <p:nvPr>
            <p:ph idx="1"/>
          </p:nvPr>
        </p:nvSpPr>
        <p:spPr/>
        <p:txBody>
          <a:bodyPr/>
          <a:lstStyle/>
          <a:p>
            <a:endParaRPr lang="pt-BR"/>
          </a:p>
        </p:txBody>
      </p:sp>
      <p:pic>
        <p:nvPicPr>
          <p:cNvPr id="50178" name="Picture 2"/>
          <p:cNvPicPr>
            <a:picLocks noChangeAspect="1" noChangeArrowheads="1"/>
          </p:cNvPicPr>
          <p:nvPr/>
        </p:nvPicPr>
        <p:blipFill>
          <a:blip r:embed="rId2"/>
          <a:srcRect/>
          <a:stretch>
            <a:fillRect/>
          </a:stretch>
        </p:blipFill>
        <p:spPr bwMode="auto">
          <a:xfrm>
            <a:off x="1216925" y="1830079"/>
            <a:ext cx="8946354" cy="43932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45660" y="1064383"/>
            <a:ext cx="10849970" cy="5170646"/>
          </a:xfrm>
          <a:prstGeom prst="rect">
            <a:avLst/>
          </a:prstGeom>
        </p:spPr>
        <p:txBody>
          <a:bodyPr wrap="square">
            <a:spAutoFit/>
          </a:bodyPr>
          <a:lstStyle/>
          <a:p>
            <a:r>
              <a:rPr lang="pt-BR" sz="2400" b="1" dirty="0" smtClean="0">
                <a:solidFill>
                  <a:srgbClr val="FF6600"/>
                </a:solidFill>
              </a:rPr>
              <a:t>ADAPTAÇÃO ESCRITA/PINTURA II- TUBO</a:t>
            </a:r>
          </a:p>
          <a:p>
            <a:endParaRPr lang="pt-BR" b="1" dirty="0" smtClean="0"/>
          </a:p>
          <a:p>
            <a:pPr algn="just"/>
            <a:r>
              <a:rPr lang="pt-BR" b="1" dirty="0" smtClean="0"/>
              <a:t>Descrição: </a:t>
            </a:r>
            <a:r>
              <a:rPr lang="pt-BR" dirty="0" smtClean="0"/>
              <a:t>A adaptação para escrita ou pintura, quer seja para pincel, lápis, marcador, pincel, rolo, cola ou outro objeto (que o indivíduo necessite usar nas atividades de escrita ou pintura) pode ser obtida de forma prática, simples e econômica, recorrendo ao uso de um tubo. Esta adaptação pode ser totalmente viável utilizando um tubo do tipo bicicleta ou utilizando tubos de espuma/esponja. Utilizar estes tipos de materiais irão proporcionar maior controle na movimentação e boa estabilidade à pressão. Este tipo de dispositivo aplica-se quando as pessoas apresentam dificuldades em pegar os objetos, verificando-se apenas movimentos globais e com fraca dissociação ao nível da mão e/ou dedos. </a:t>
            </a:r>
          </a:p>
          <a:p>
            <a:pPr algn="just"/>
            <a:endParaRPr lang="pt-BR" dirty="0" smtClean="0"/>
          </a:p>
          <a:p>
            <a:pPr algn="just"/>
            <a:r>
              <a:rPr lang="pt-BR" b="1" dirty="0" smtClean="0"/>
              <a:t>Destinatários: </a:t>
            </a:r>
            <a:r>
              <a:rPr lang="pt-BR" dirty="0" smtClean="0"/>
              <a:t>Pessoas com controlo manual limitado</a:t>
            </a:r>
            <a:r>
              <a:rPr lang="pt-BR" b="1" dirty="0" smtClean="0"/>
              <a:t>/ </a:t>
            </a:r>
            <a:r>
              <a:rPr lang="pt-BR" dirty="0" smtClean="0"/>
              <a:t>Pessoas com pressão limitada ou ausente.</a:t>
            </a:r>
          </a:p>
          <a:p>
            <a:pPr algn="just"/>
            <a:r>
              <a:rPr lang="pt-BR" dirty="0" smtClean="0"/>
              <a:t> </a:t>
            </a:r>
          </a:p>
          <a:p>
            <a:pPr algn="just"/>
            <a:r>
              <a:rPr lang="pt-BR" b="1" dirty="0" smtClean="0"/>
              <a:t>Material: </a:t>
            </a:r>
            <a:r>
              <a:rPr lang="pt-BR" dirty="0" smtClean="0"/>
              <a:t>Tubo (do tipo bicicleta) ou tubos de espuma/esponja. </a:t>
            </a:r>
          </a:p>
          <a:p>
            <a:pPr algn="just"/>
            <a:endParaRPr lang="pt-BR" b="1" dirty="0" smtClean="0"/>
          </a:p>
          <a:p>
            <a:pPr algn="just"/>
            <a:r>
              <a:rPr lang="pt-BR" b="1" dirty="0" smtClean="0"/>
              <a:t>Elaboração: </a:t>
            </a:r>
          </a:p>
          <a:p>
            <a:pPr algn="just"/>
            <a:r>
              <a:rPr lang="pt-BR" dirty="0" smtClean="0"/>
              <a:t>1. Analisar o objeto que irá utilizar e escolher o material que melhor se adéqua (notar que os tubos em espuma/esponja apresentam varias dimensões e espessuras); </a:t>
            </a:r>
          </a:p>
          <a:p>
            <a:pPr algn="just"/>
            <a:r>
              <a:rPr lang="pt-BR" dirty="0" smtClean="0"/>
              <a:t>2. Após a escolha do tubo que irá adaptar, quer do objeto, proceder ao encaixe entre ambos.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ADAPTAÇÃO ESCRITA/PINTURA III- TIRA</a:t>
            </a:r>
            <a:endParaRPr lang="pt-BR" dirty="0"/>
          </a:p>
        </p:txBody>
      </p:sp>
      <p:sp>
        <p:nvSpPr>
          <p:cNvPr id="3" name="Espaço Reservado para Conteúdo 2"/>
          <p:cNvSpPr>
            <a:spLocks noGrp="1"/>
          </p:cNvSpPr>
          <p:nvPr>
            <p:ph idx="1"/>
          </p:nvPr>
        </p:nvSpPr>
        <p:spPr/>
        <p:txBody>
          <a:bodyPr/>
          <a:lstStyle/>
          <a:p>
            <a:endParaRPr lang="pt-BR"/>
          </a:p>
        </p:txBody>
      </p:sp>
      <p:pic>
        <p:nvPicPr>
          <p:cNvPr id="51202" name="Picture 2"/>
          <p:cNvPicPr>
            <a:picLocks noChangeAspect="1" noChangeArrowheads="1"/>
          </p:cNvPicPr>
          <p:nvPr/>
        </p:nvPicPr>
        <p:blipFill>
          <a:blip r:embed="rId2"/>
          <a:srcRect/>
          <a:stretch>
            <a:fillRect/>
          </a:stretch>
        </p:blipFill>
        <p:spPr bwMode="auto">
          <a:xfrm>
            <a:off x="1404512" y="1894479"/>
            <a:ext cx="8626593" cy="45008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163773" y="1064383"/>
            <a:ext cx="10986448" cy="5447645"/>
          </a:xfrm>
          <a:prstGeom prst="rect">
            <a:avLst/>
          </a:prstGeom>
        </p:spPr>
        <p:txBody>
          <a:bodyPr wrap="square">
            <a:spAutoFit/>
          </a:bodyPr>
          <a:lstStyle/>
          <a:p>
            <a:r>
              <a:rPr lang="pt-BR" sz="2400" b="1" dirty="0" smtClean="0">
                <a:solidFill>
                  <a:srgbClr val="FF6600"/>
                </a:solidFill>
              </a:rPr>
              <a:t>ADAPTAÇÃO ESCRITA/PINTURA III- TIRA</a:t>
            </a:r>
          </a:p>
          <a:p>
            <a:endParaRPr lang="pt-BR" b="1" dirty="0" smtClean="0"/>
          </a:p>
          <a:p>
            <a:pPr algn="just"/>
            <a:r>
              <a:rPr lang="pt-BR" b="1" dirty="0" smtClean="0"/>
              <a:t>Descrição: </a:t>
            </a:r>
            <a:r>
              <a:rPr lang="pt-BR" dirty="0" smtClean="0"/>
              <a:t>A adaptação através de tira para escrita e pintura (tanto para lápis, marcador, pincel, caneta), é uma solução prática, funcional e ajustável à medida do indivíduo. É de confecção simples, o seu uso é intuitivo e fácil tanto de tirar como colocar. A tira é indicada para ser colocada ao longo da palma e dorso da mão. Para introduzir a ferramenta a utilizar, possui um bolso na palma da mão, com dimensões suficientes para o objeto em questão. Tanto a tira como o bolso podem ser feitos de couro, velcro ou faixa elástica, de modo que não comprometam a sua utilidade e garantam maior funcionalidade possível. </a:t>
            </a:r>
          </a:p>
          <a:p>
            <a:pPr algn="just"/>
            <a:endParaRPr lang="pt-BR" dirty="0" smtClean="0"/>
          </a:p>
          <a:p>
            <a:pPr algn="just"/>
            <a:r>
              <a:rPr lang="pt-BR" b="1" dirty="0" smtClean="0"/>
              <a:t>Destinatários: </a:t>
            </a:r>
            <a:r>
              <a:rPr lang="pt-BR" dirty="0" smtClean="0"/>
              <a:t>Pessoas com pressão limitada ou ausente/ Pessoas com mobilidade reduzida. </a:t>
            </a:r>
          </a:p>
          <a:p>
            <a:pPr algn="just"/>
            <a:endParaRPr lang="pt-BR" dirty="0" smtClean="0"/>
          </a:p>
          <a:p>
            <a:pPr algn="just"/>
            <a:r>
              <a:rPr lang="pt-BR" b="1" dirty="0" smtClean="0"/>
              <a:t>Material: </a:t>
            </a:r>
            <a:r>
              <a:rPr lang="pt-BR" dirty="0" smtClean="0"/>
              <a:t>Velcro/ Faixa elástica/ tecido/ couro </a:t>
            </a:r>
          </a:p>
          <a:p>
            <a:pPr algn="just"/>
            <a:endParaRPr lang="pt-BR" dirty="0" smtClean="0"/>
          </a:p>
          <a:p>
            <a:pPr algn="just"/>
            <a:r>
              <a:rPr lang="pt-BR" b="1" dirty="0" smtClean="0"/>
              <a:t>Elaboração: </a:t>
            </a:r>
            <a:r>
              <a:rPr lang="pt-BR" dirty="0" smtClean="0"/>
              <a:t>1. Medir o contorno das costas e da palma da mão. A esta medida adicionar 6 cm para o bolso. 2º Cortar uma tira da material escolhido, garantir que tem pelo menos 3 cm de largura para o bolso. 3º Dobrar o pedaço de tecido (com as dimensões evidenciadas anteriormente) e costurar as pontas, de modo a deixar um bolso com cerca de 6 cm por 3 cm. As dimensões do bolso dependem do objeto a que se destina, pode ser ajustáveis se necessário. 4. Ajustar a tira á mão, se necessário recorrer a velcro para melhor acomodação.</a:t>
            </a:r>
          </a:p>
          <a:p>
            <a:pPr algn="just"/>
            <a:r>
              <a:rPr lang="pt-BR" dirty="0" smtClean="0"/>
              <a:t>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842" y="365760"/>
            <a:ext cx="10599670" cy="1325562"/>
          </a:xfrm>
        </p:spPr>
        <p:txBody>
          <a:bodyPr>
            <a:normAutofit fontScale="90000"/>
          </a:bodyPr>
          <a:lstStyle/>
          <a:p>
            <a:pPr algn="ctr"/>
            <a:r>
              <a:rPr lang="pt-BR" dirty="0" smtClean="0"/>
              <a:t/>
            </a:r>
            <a:br>
              <a:rPr lang="pt-BR" dirty="0" smtClean="0"/>
            </a:br>
            <a:r>
              <a:rPr lang="pt-BR" sz="4900" b="1" dirty="0" smtClean="0"/>
              <a:t>ADAPTAÇÃO ESCRITA/PINTURA IV- MOUSE</a:t>
            </a:r>
            <a:endParaRPr lang="pt-BR" sz="4900" dirty="0"/>
          </a:p>
        </p:txBody>
      </p:sp>
      <p:sp>
        <p:nvSpPr>
          <p:cNvPr id="3" name="Espaço Reservado para Conteúdo 2"/>
          <p:cNvSpPr>
            <a:spLocks noGrp="1"/>
          </p:cNvSpPr>
          <p:nvPr>
            <p:ph idx="1"/>
          </p:nvPr>
        </p:nvSpPr>
        <p:spPr/>
        <p:txBody>
          <a:bodyPr/>
          <a:lstStyle/>
          <a:p>
            <a:endParaRPr lang="pt-BR"/>
          </a:p>
        </p:txBody>
      </p:sp>
      <p:pic>
        <p:nvPicPr>
          <p:cNvPr id="52226" name="Picture 2"/>
          <p:cNvPicPr>
            <a:picLocks noChangeAspect="1" noChangeArrowheads="1"/>
          </p:cNvPicPr>
          <p:nvPr/>
        </p:nvPicPr>
        <p:blipFill>
          <a:blip r:embed="rId2"/>
          <a:srcRect/>
          <a:stretch>
            <a:fillRect/>
          </a:stretch>
        </p:blipFill>
        <p:spPr bwMode="auto">
          <a:xfrm>
            <a:off x="1260426" y="1849413"/>
            <a:ext cx="8655803" cy="45377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177421" y="1064383"/>
            <a:ext cx="10945504" cy="5447645"/>
          </a:xfrm>
          <a:prstGeom prst="rect">
            <a:avLst/>
          </a:prstGeom>
        </p:spPr>
        <p:txBody>
          <a:bodyPr wrap="square">
            <a:spAutoFit/>
          </a:bodyPr>
          <a:lstStyle/>
          <a:p>
            <a:r>
              <a:rPr lang="pt-BR" sz="2400" b="1" dirty="0" smtClean="0">
                <a:solidFill>
                  <a:srgbClr val="FF6600"/>
                </a:solidFill>
              </a:rPr>
              <a:t>ADAPTAÇÃO ESCRITA/PINTURA IV - MOUSE</a:t>
            </a:r>
          </a:p>
          <a:p>
            <a:endParaRPr lang="pt-BR" b="1" dirty="0" smtClean="0"/>
          </a:p>
          <a:p>
            <a:pPr algn="just"/>
            <a:r>
              <a:rPr lang="pt-BR" b="1" dirty="0" smtClean="0"/>
              <a:t>Descrição: </a:t>
            </a:r>
            <a:r>
              <a:rPr lang="pt-BR" dirty="0" smtClean="0"/>
              <a:t>A adaptação de escrita e pintura, recorrendo ao uso de mouse, é ideal para pessoas com déficit em coordenação, destreza ou força de preensão, essencialmente aquelas que possuem funções da mão e braços limitados. Esta é uma adaptação prática através da colocação de um dispositivo (pinça de mola) na parte superior do mouse do computador, que pode ser ligada a qualquer tipo de caneta, marcador, pincel, lápis, tornando-se útil para a escrita, desenho e pintura. O uso do mouse permite o acomodar de maneira confortável qualquer uma das mãos, desliza facilmente e pode ser utilizada com a mão direita ou esquerda. </a:t>
            </a:r>
          </a:p>
          <a:p>
            <a:pPr algn="just"/>
            <a:endParaRPr lang="pt-BR" dirty="0" smtClean="0"/>
          </a:p>
          <a:p>
            <a:pPr algn="just"/>
            <a:r>
              <a:rPr lang="pt-BR" b="1" dirty="0" smtClean="0"/>
              <a:t>Destinatários: </a:t>
            </a:r>
            <a:r>
              <a:rPr lang="pt-BR" dirty="0" smtClean="0"/>
              <a:t>Pessoas com déficit em coordenação, destreza ou força de preensão (mão e movimento do braço limitados) / pessoas com artrite ou problemas neurológicos. </a:t>
            </a:r>
          </a:p>
          <a:p>
            <a:pPr algn="just"/>
            <a:endParaRPr lang="pt-BR" dirty="0" smtClean="0"/>
          </a:p>
          <a:p>
            <a:pPr algn="just"/>
            <a:r>
              <a:rPr lang="pt-BR" b="1" dirty="0" smtClean="0"/>
              <a:t>Material: </a:t>
            </a:r>
            <a:r>
              <a:rPr lang="pt-BR" dirty="0" smtClean="0"/>
              <a:t>Mouse de computador; pinça de mola de aço galvanizado, 6-8 mm de pressão; parafuso e porca; broca. </a:t>
            </a:r>
          </a:p>
          <a:p>
            <a:pPr algn="just"/>
            <a:endParaRPr lang="pt-BR" dirty="0" smtClean="0"/>
          </a:p>
          <a:p>
            <a:pPr algn="just"/>
            <a:r>
              <a:rPr lang="pt-BR" b="1" dirty="0" smtClean="0"/>
              <a:t>Elaboração: </a:t>
            </a:r>
          </a:p>
          <a:p>
            <a:pPr algn="just"/>
            <a:r>
              <a:rPr lang="pt-BR" dirty="0" smtClean="0"/>
              <a:t>1. Utilizar a broca para colocar a pinça de aço no mouse, fixando-a com o parafuso e porca. A pinça deve ser colocada na zona da frente do mouse e em cima. </a:t>
            </a:r>
          </a:p>
          <a:p>
            <a:pPr algn="just"/>
            <a:r>
              <a:rPr lang="pt-BR" dirty="0" smtClean="0"/>
              <a:t>Dica: Em alternativa ao uso da broca, a pinça, pode ser colada com cola quente. No entanto, é necessário que fique fixa, para não impedir o seu uso.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pt-BR" dirty="0" smtClean="0"/>
              <a:t/>
            </a:r>
            <a:br>
              <a:rPr lang="pt-BR" dirty="0" smtClean="0"/>
            </a:br>
            <a:r>
              <a:rPr lang="pt-BR" b="1" dirty="0" smtClean="0"/>
              <a:t>ADAPTAÇÃO ESCRITA/PINTURA V- CABEÇA </a:t>
            </a:r>
            <a:endParaRPr lang="pt-BR" dirty="0"/>
          </a:p>
        </p:txBody>
      </p:sp>
      <p:sp>
        <p:nvSpPr>
          <p:cNvPr id="3" name="Espaço Reservado para Conteúdo 2"/>
          <p:cNvSpPr>
            <a:spLocks noGrp="1"/>
          </p:cNvSpPr>
          <p:nvPr>
            <p:ph idx="1"/>
          </p:nvPr>
        </p:nvSpPr>
        <p:spPr/>
        <p:txBody>
          <a:bodyPr/>
          <a:lstStyle/>
          <a:p>
            <a:endParaRPr lang="pt-BR"/>
          </a:p>
        </p:txBody>
      </p:sp>
      <p:pic>
        <p:nvPicPr>
          <p:cNvPr id="53250" name="Picture 2"/>
          <p:cNvPicPr>
            <a:picLocks noChangeAspect="1" noChangeArrowheads="1"/>
          </p:cNvPicPr>
          <p:nvPr/>
        </p:nvPicPr>
        <p:blipFill>
          <a:blip r:embed="rId2"/>
          <a:srcRect/>
          <a:stretch>
            <a:fillRect/>
          </a:stretch>
        </p:blipFill>
        <p:spPr bwMode="auto">
          <a:xfrm>
            <a:off x="1202355" y="1860929"/>
            <a:ext cx="8683530" cy="38711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177420" y="1064383"/>
            <a:ext cx="10918209" cy="5724644"/>
          </a:xfrm>
          <a:prstGeom prst="rect">
            <a:avLst/>
          </a:prstGeom>
        </p:spPr>
        <p:txBody>
          <a:bodyPr wrap="square">
            <a:spAutoFit/>
          </a:bodyPr>
          <a:lstStyle/>
          <a:p>
            <a:r>
              <a:rPr lang="pt-BR" sz="2400" b="1" dirty="0" smtClean="0">
                <a:solidFill>
                  <a:srgbClr val="FF6600"/>
                </a:solidFill>
              </a:rPr>
              <a:t>ADAPTAÇÃO ESCRITA/PINTURA V- CABEÇA</a:t>
            </a:r>
          </a:p>
          <a:p>
            <a:endParaRPr lang="pt-BR" b="1" dirty="0" smtClean="0"/>
          </a:p>
          <a:p>
            <a:pPr algn="just"/>
            <a:r>
              <a:rPr lang="pt-BR" b="1" dirty="0" smtClean="0"/>
              <a:t>Descrição: </a:t>
            </a:r>
            <a:r>
              <a:rPr lang="pt-BR" dirty="0" smtClean="0"/>
              <a:t>A adaptação para escrita/pintura - cabeça, trata-se de uma extensão que permite ao indivíduo usar o boné adaptado, como alternativa para pintar ou escrever. Além disso, dada a sua versatilidade permite servir como apontador para teclado, passar páginas de livro/revista, entre outros. A confecção desta adaptação é simples e acessível, uma vara de guarda-chuva ou antena de carro é colado no boné, posteriormente é aplicado as ferramentas que o indivíduo precisa, por exemplo um pincel, lápis, marcador, caneta…serão fixos à vara usando velcro ou faixa elástica. </a:t>
            </a:r>
          </a:p>
          <a:p>
            <a:pPr algn="just"/>
            <a:endParaRPr lang="pt-BR" dirty="0" smtClean="0"/>
          </a:p>
          <a:p>
            <a:pPr algn="just"/>
            <a:r>
              <a:rPr lang="pt-BR" b="1" dirty="0" smtClean="0"/>
              <a:t>Destinatários: </a:t>
            </a:r>
            <a:r>
              <a:rPr lang="pt-BR" dirty="0" err="1" smtClean="0"/>
              <a:t>indivíduoes</a:t>
            </a:r>
            <a:r>
              <a:rPr lang="pt-BR" dirty="0" smtClean="0"/>
              <a:t> com comprometimento motor grave/ Pessoas sem possibilidade de usar as mão ou braços </a:t>
            </a:r>
          </a:p>
          <a:p>
            <a:pPr algn="just"/>
            <a:endParaRPr lang="pt-BR" b="1" dirty="0" smtClean="0"/>
          </a:p>
          <a:p>
            <a:pPr algn="just"/>
            <a:r>
              <a:rPr lang="pt-BR" b="1" dirty="0" smtClean="0"/>
              <a:t>Material: </a:t>
            </a:r>
            <a:r>
              <a:rPr lang="pt-BR" dirty="0" smtClean="0"/>
              <a:t>boné; vara de guarda-chuva ou antena de carro; velcro ou faixa elástica ou fita-cola; terminais de borracha.</a:t>
            </a:r>
          </a:p>
          <a:p>
            <a:pPr algn="just"/>
            <a:endParaRPr lang="pt-BR" b="1" dirty="0" smtClean="0"/>
          </a:p>
          <a:p>
            <a:pPr algn="just"/>
            <a:r>
              <a:rPr lang="pt-BR" b="1" dirty="0" smtClean="0"/>
              <a:t>Elaboração: </a:t>
            </a:r>
          </a:p>
          <a:p>
            <a:pPr algn="just"/>
            <a:r>
              <a:rPr lang="pt-BR" dirty="0" smtClean="0"/>
              <a:t>1. Usar a vara de um guarda-chuva ou antena de carro; </a:t>
            </a:r>
          </a:p>
          <a:p>
            <a:pPr algn="just"/>
            <a:r>
              <a:rPr lang="pt-BR" dirty="0" smtClean="0"/>
              <a:t>2. Colar a vara/antena no boné, usar cola quente; </a:t>
            </a:r>
          </a:p>
          <a:p>
            <a:pPr algn="just"/>
            <a:r>
              <a:rPr lang="pt-BR" dirty="0" smtClean="0"/>
              <a:t>3. Nas extremidades, colocar borracha como proteção; </a:t>
            </a:r>
          </a:p>
          <a:p>
            <a:pPr algn="just"/>
            <a:r>
              <a:rPr lang="pt-BR" dirty="0" smtClean="0"/>
              <a:t>4. Usar velcro ou faixa elástica ou fita-adesiva resistente para fixar à vara/antena as ferramentas que se pretende utilizar.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10806833"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OS PRODUTOS DE TECNOLOGIA ASSISTIVA</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dirty="0" smtClean="0"/>
              <a:t>Qualquer </a:t>
            </a:r>
            <a:r>
              <a:rPr lang="pt-BR" sz="2400" b="1" dirty="0" smtClean="0"/>
              <a:t>ferramenta</a:t>
            </a:r>
            <a:r>
              <a:rPr lang="pt-BR" sz="2400" dirty="0" smtClean="0"/>
              <a:t>, adaptação, dispositivo, equipamento ou sistema que favoreça a autonomia, atividade e participação da pessoa com deficiência ou idosa é efetivamente um produto de TA. Existem os produtos denominados de </a:t>
            </a:r>
            <a:r>
              <a:rPr lang="pt-BR" sz="2400" b="1" dirty="0" smtClean="0"/>
              <a:t>Baixa Tecnologia </a:t>
            </a:r>
            <a:r>
              <a:rPr lang="pt-BR" sz="2400" dirty="0" smtClean="0"/>
              <a:t>(</a:t>
            </a:r>
            <a:r>
              <a:rPr lang="pt-BR" sz="2400" dirty="0" err="1" smtClean="0"/>
              <a:t>low-tech</a:t>
            </a:r>
            <a:r>
              <a:rPr lang="pt-BR" sz="2400" dirty="0" smtClean="0"/>
              <a:t>) e os produtos de </a:t>
            </a:r>
            <a:r>
              <a:rPr lang="pt-BR" sz="2400" b="1" dirty="0" smtClean="0"/>
              <a:t>Alta Tecnologia </a:t>
            </a:r>
            <a:r>
              <a:rPr lang="pt-BR" sz="2400" dirty="0" smtClean="0"/>
              <a:t>(</a:t>
            </a:r>
            <a:r>
              <a:rPr lang="pt-BR" sz="2400" dirty="0" err="1" smtClean="0"/>
              <a:t>high-tech</a:t>
            </a:r>
            <a:r>
              <a:rPr lang="pt-BR" sz="2400" dirty="0" smtClean="0"/>
              <a:t>). Essa diferença não significa atribuir uma maior ou menor funcionalidade ou eficiência a um ou a outro, mas, sim, caracterizar apenas a </a:t>
            </a:r>
            <a:r>
              <a:rPr lang="pt-BR" sz="2400" b="1" dirty="0" smtClean="0"/>
              <a:t>maior ou menor sofisticação </a:t>
            </a:r>
            <a:r>
              <a:rPr lang="pt-BR" sz="2400" dirty="0" smtClean="0"/>
              <a:t>dos componentes com os quais esses produtos são construídos e disponibilizados. São considerados produtos de TA, portanto, desde artefatos simples como uma colher adaptada, uma bengala ou até sofisticados sistemas computadorizados, utilizados para proporcionar uma maior independência, qualidade de vida, autonomia e inclusão social da pessoa com deficiência ou idosa (GALVÃO FILHO; DAMASCENO, 2006).</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RECIPIENTE ADAPTADO</a:t>
            </a:r>
            <a:endParaRPr lang="pt-BR" b="1" dirty="0"/>
          </a:p>
        </p:txBody>
      </p:sp>
      <p:sp>
        <p:nvSpPr>
          <p:cNvPr id="3" name="Espaço Reservado para Conteúdo 2"/>
          <p:cNvSpPr>
            <a:spLocks noGrp="1"/>
          </p:cNvSpPr>
          <p:nvPr>
            <p:ph idx="1"/>
          </p:nvPr>
        </p:nvSpPr>
        <p:spPr/>
        <p:txBody>
          <a:bodyPr/>
          <a:lstStyle/>
          <a:p>
            <a:endParaRPr lang="pt-BR" dirty="0"/>
          </a:p>
        </p:txBody>
      </p:sp>
      <p:pic>
        <p:nvPicPr>
          <p:cNvPr id="54274" name="Picture 2"/>
          <p:cNvPicPr>
            <a:picLocks noChangeAspect="1" noChangeArrowheads="1"/>
          </p:cNvPicPr>
          <p:nvPr/>
        </p:nvPicPr>
        <p:blipFill>
          <a:blip r:embed="rId2"/>
          <a:srcRect/>
          <a:stretch>
            <a:fillRect/>
          </a:stretch>
        </p:blipFill>
        <p:spPr bwMode="auto">
          <a:xfrm>
            <a:off x="1241947" y="1877057"/>
            <a:ext cx="8707270" cy="43190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04716" y="1064383"/>
            <a:ext cx="10890914" cy="4339650"/>
          </a:xfrm>
          <a:prstGeom prst="rect">
            <a:avLst/>
          </a:prstGeom>
        </p:spPr>
        <p:txBody>
          <a:bodyPr wrap="square">
            <a:spAutoFit/>
          </a:bodyPr>
          <a:lstStyle/>
          <a:p>
            <a:r>
              <a:rPr lang="pt-BR" sz="2400" b="1" dirty="0" smtClean="0">
                <a:solidFill>
                  <a:srgbClr val="FF6600"/>
                </a:solidFill>
              </a:rPr>
              <a:t>RECIPIENTE ADAPTADO</a:t>
            </a:r>
          </a:p>
          <a:p>
            <a:endParaRPr lang="pt-BR" b="1" dirty="0" smtClean="0"/>
          </a:p>
          <a:p>
            <a:pPr algn="just"/>
            <a:r>
              <a:rPr lang="pt-BR" b="1" dirty="0" smtClean="0"/>
              <a:t>Descrição: </a:t>
            </a:r>
            <a:r>
              <a:rPr lang="pt-BR" dirty="0" smtClean="0"/>
              <a:t>O recipiente adaptado trata-se de uma modificação feita com uma garrafa de plástico para evitar que o líquido das tintas derrame acidentalmente. </a:t>
            </a:r>
          </a:p>
          <a:p>
            <a:pPr algn="just"/>
            <a:endParaRPr lang="pt-BR" b="1" dirty="0" smtClean="0"/>
          </a:p>
          <a:p>
            <a:pPr algn="just"/>
            <a:r>
              <a:rPr lang="pt-BR" b="1" dirty="0" smtClean="0"/>
              <a:t>Destinatários: </a:t>
            </a:r>
            <a:r>
              <a:rPr lang="pt-BR" dirty="0" smtClean="0"/>
              <a:t>Pessoas com mobilidade reduzida, que possuem pouca amplitude de movimentos de braços e mãos. </a:t>
            </a:r>
          </a:p>
          <a:p>
            <a:pPr algn="just"/>
            <a:endParaRPr lang="pt-BR" b="1" dirty="0" smtClean="0"/>
          </a:p>
          <a:p>
            <a:pPr algn="just"/>
            <a:r>
              <a:rPr lang="pt-BR" b="1" dirty="0" smtClean="0"/>
              <a:t>Material: </a:t>
            </a:r>
            <a:r>
              <a:rPr lang="pt-BR" dirty="0" smtClean="0"/>
              <a:t>garrafa de plástico 50 ml -1,5 ml; cola; tesoura; pinças. </a:t>
            </a:r>
          </a:p>
          <a:p>
            <a:pPr algn="just"/>
            <a:endParaRPr lang="pt-BR" b="1" dirty="0" smtClean="0"/>
          </a:p>
          <a:p>
            <a:pPr algn="just"/>
            <a:r>
              <a:rPr lang="pt-BR" b="1" dirty="0" smtClean="0"/>
              <a:t>Elaboração: </a:t>
            </a:r>
          </a:p>
          <a:p>
            <a:pPr algn="just"/>
            <a:r>
              <a:rPr lang="pt-BR" dirty="0" smtClean="0"/>
              <a:t>1. Numa garrafa de plástico, marcar com caneta as áreas que irá cortá-las; </a:t>
            </a:r>
          </a:p>
          <a:p>
            <a:pPr algn="just"/>
            <a:r>
              <a:rPr lang="pt-BR" dirty="0" smtClean="0"/>
              <a:t>2. Cortar o topo e fundo da garrafa, rejeitando a parte central da mesma. E cortar a parte de </a:t>
            </a:r>
            <a:r>
              <a:rPr lang="pt-BR" dirty="0" err="1" smtClean="0"/>
              <a:t>rosquear</a:t>
            </a:r>
            <a:r>
              <a:rPr lang="pt-BR" dirty="0" smtClean="0"/>
              <a:t> da garrafa (zona da rolha); </a:t>
            </a:r>
          </a:p>
          <a:p>
            <a:pPr algn="just"/>
            <a:r>
              <a:rPr lang="pt-BR" dirty="0" smtClean="0"/>
              <a:t>3. Aplicar cola à porção do topo da garrafa (cortado no 2. passo). Colocá-la dentro da porção do fundo (base da garrafa cortada anteriormente). Deixar secar.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TESOURA ADAPTADA - ARGOLAS</a:t>
            </a:r>
            <a:endParaRPr lang="pt-BR" dirty="0"/>
          </a:p>
        </p:txBody>
      </p:sp>
      <p:pic>
        <p:nvPicPr>
          <p:cNvPr id="55298" name="Picture 2"/>
          <p:cNvPicPr>
            <a:picLocks noChangeAspect="1" noChangeArrowheads="1"/>
          </p:cNvPicPr>
          <p:nvPr/>
        </p:nvPicPr>
        <p:blipFill>
          <a:blip r:embed="rId2"/>
          <a:srcRect/>
          <a:stretch>
            <a:fillRect/>
          </a:stretch>
        </p:blipFill>
        <p:spPr bwMode="auto">
          <a:xfrm>
            <a:off x="1746913" y="1866988"/>
            <a:ext cx="8134066" cy="43247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177421" y="1064383"/>
            <a:ext cx="10877266" cy="5447645"/>
          </a:xfrm>
          <a:prstGeom prst="rect">
            <a:avLst/>
          </a:prstGeom>
        </p:spPr>
        <p:txBody>
          <a:bodyPr wrap="square">
            <a:spAutoFit/>
          </a:bodyPr>
          <a:lstStyle/>
          <a:p>
            <a:r>
              <a:rPr lang="pt-BR" sz="2400" b="1" dirty="0" smtClean="0">
                <a:solidFill>
                  <a:srgbClr val="FF6600"/>
                </a:solidFill>
              </a:rPr>
              <a:t>TESOURA ADAPTADA</a:t>
            </a:r>
          </a:p>
          <a:p>
            <a:endParaRPr lang="pt-BR" b="1" dirty="0" smtClean="0"/>
          </a:p>
          <a:p>
            <a:pPr algn="just"/>
            <a:r>
              <a:rPr lang="pt-BR" b="1" dirty="0" smtClean="0"/>
              <a:t>Descrição: </a:t>
            </a:r>
            <a:r>
              <a:rPr lang="pt-BR" dirty="0" smtClean="0"/>
              <a:t>A tesoura adaptada por meios de argolas, trata-se de um facilitador para o uso da ação do movimento </a:t>
            </a:r>
            <a:r>
              <a:rPr lang="pt-BR" dirty="0" err="1" smtClean="0"/>
              <a:t>co-ativo</a:t>
            </a:r>
            <a:r>
              <a:rPr lang="pt-BR" dirty="0" smtClean="0"/>
              <a:t>. No movimento </a:t>
            </a:r>
            <a:r>
              <a:rPr lang="pt-BR" dirty="0" err="1" smtClean="0"/>
              <a:t>co-ativo</a:t>
            </a:r>
            <a:r>
              <a:rPr lang="pt-BR" dirty="0" smtClean="0"/>
              <a:t>, também denominado mão sobre mão, o estimulador irá realizar ações com a pessoa, através do contato lado a lado, aos poucos a distância física entre eles deverá ser ampliada. Visa-se com este trabalho ampliar a ação motora da pessoa através do espaço, em uma área determinada. A etapa da imitação é uma continuação do movimento </a:t>
            </a:r>
            <a:r>
              <a:rPr lang="pt-BR" dirty="0" err="1" smtClean="0"/>
              <a:t>co-ativo</a:t>
            </a:r>
            <a:r>
              <a:rPr lang="pt-BR" dirty="0" smtClean="0"/>
              <a:t>. Ou seja, a pessoa é auxiliada numa fase inicial para perceber o uso, aos poucos essa ajuda extingue-se e espera-se que seja capaz de imitar os gestos aprendidos. </a:t>
            </a:r>
          </a:p>
          <a:p>
            <a:pPr algn="just"/>
            <a:r>
              <a:rPr lang="pt-BR" dirty="0" smtClean="0"/>
              <a:t>As adaptações são bastante simples, apenas usam argolas do tipo porta-chaves ou dos rolos da fita adesiva, que serão fixas às tesouras usando fita adesiva. </a:t>
            </a:r>
          </a:p>
          <a:p>
            <a:pPr algn="just"/>
            <a:endParaRPr lang="pt-BR" dirty="0" smtClean="0"/>
          </a:p>
          <a:p>
            <a:pPr algn="just"/>
            <a:r>
              <a:rPr lang="pt-BR" b="1" dirty="0" smtClean="0"/>
              <a:t>Destinatários: </a:t>
            </a:r>
            <a:r>
              <a:rPr lang="pt-BR" dirty="0" smtClean="0"/>
              <a:t>Pessoas com dificuldades motoras/ Pouca motricidade fina (dificuldade em pressão).</a:t>
            </a:r>
          </a:p>
          <a:p>
            <a:pPr algn="just"/>
            <a:endParaRPr lang="pt-BR" dirty="0" smtClean="0"/>
          </a:p>
          <a:p>
            <a:pPr algn="just"/>
            <a:r>
              <a:rPr lang="pt-BR" b="1" dirty="0" smtClean="0"/>
              <a:t>Material: </a:t>
            </a:r>
            <a:r>
              <a:rPr lang="pt-BR" dirty="0" smtClean="0"/>
              <a:t>tesoura convencional; argolas porta-chaves ou argola de plásticos; fita adesiva.  </a:t>
            </a:r>
          </a:p>
          <a:p>
            <a:pPr algn="just"/>
            <a:endParaRPr lang="pt-BR" dirty="0" smtClean="0"/>
          </a:p>
          <a:p>
            <a:pPr algn="just"/>
            <a:r>
              <a:rPr lang="pt-BR" b="1" dirty="0" smtClean="0"/>
              <a:t>Elaboração: </a:t>
            </a:r>
          </a:p>
          <a:p>
            <a:pPr algn="just"/>
            <a:r>
              <a:rPr lang="pt-BR" dirty="0" smtClean="0"/>
              <a:t>1. Escolher as argolas que irá utilizar. Colocar as argolas na posição desejada, quer seja na lateral ou na retaguarda; </a:t>
            </a:r>
          </a:p>
          <a:p>
            <a:pPr algn="just"/>
            <a:r>
              <a:rPr lang="pt-BR" dirty="0" smtClean="0"/>
              <a:t>2. Fixar as argolas na tesoura, recorrendo ao usa de fita adesiva. Devem ficar fixas, para garantir um melhor uso.</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RÉGUA ADAPTADA</a:t>
            </a:r>
            <a:endParaRPr lang="pt-BR" b="1" dirty="0"/>
          </a:p>
        </p:txBody>
      </p:sp>
      <p:pic>
        <p:nvPicPr>
          <p:cNvPr id="57346" name="Picture 2" descr="http://2.bp.blogspot.com/-aDqjZy-Yqmk/UiztYlQfupI/AAAAAAAAABo/2SjWZ2F0gWA/s320/5.png"/>
          <p:cNvPicPr>
            <a:picLocks noChangeAspect="1" noChangeArrowheads="1"/>
          </p:cNvPicPr>
          <p:nvPr/>
        </p:nvPicPr>
        <p:blipFill>
          <a:blip r:embed="rId2"/>
          <a:srcRect/>
          <a:stretch>
            <a:fillRect/>
          </a:stretch>
        </p:blipFill>
        <p:spPr bwMode="auto">
          <a:xfrm>
            <a:off x="1998022" y="1893011"/>
            <a:ext cx="7166905" cy="422118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32012" y="1064383"/>
            <a:ext cx="10890913" cy="5447645"/>
          </a:xfrm>
          <a:prstGeom prst="rect">
            <a:avLst/>
          </a:prstGeom>
        </p:spPr>
        <p:txBody>
          <a:bodyPr wrap="square">
            <a:spAutoFit/>
          </a:bodyPr>
          <a:lstStyle/>
          <a:p>
            <a:pPr algn="just"/>
            <a:r>
              <a:rPr lang="pt-BR" sz="2400" b="1" dirty="0" smtClean="0">
                <a:solidFill>
                  <a:srgbClr val="FF6600"/>
                </a:solidFill>
              </a:rPr>
              <a:t>RÉGUA ADAPTADA- SUPORTE</a:t>
            </a:r>
          </a:p>
          <a:p>
            <a:pPr algn="just"/>
            <a:endParaRPr lang="pt-BR" b="1" dirty="0" smtClean="0"/>
          </a:p>
          <a:p>
            <a:pPr algn="just"/>
            <a:r>
              <a:rPr lang="pt-BR" b="1" dirty="0" smtClean="0"/>
              <a:t>Descrição: </a:t>
            </a:r>
            <a:r>
              <a:rPr lang="pt-BR" dirty="0" smtClean="0"/>
              <a:t>A régua adaptada com suporte é um recurso composto por uma régua comum, com qualquer medida, na qual é colado um suporte. Este suporte pode ser disposto na horizontal ou vertical, o importante é auxiliar o indivíduo com as suas dificuldades de preensão e permitir uso eficiente da régua. </a:t>
            </a:r>
          </a:p>
          <a:p>
            <a:pPr algn="just"/>
            <a:endParaRPr lang="pt-BR" b="1" dirty="0" smtClean="0"/>
          </a:p>
          <a:p>
            <a:pPr algn="just"/>
            <a:r>
              <a:rPr lang="pt-BR" b="1" dirty="0" smtClean="0"/>
              <a:t>Destinatários: </a:t>
            </a:r>
            <a:r>
              <a:rPr lang="pt-BR" dirty="0" smtClean="0"/>
              <a:t>Pessoas com dificuldade de preensão (pouca motricidade fina). </a:t>
            </a:r>
          </a:p>
          <a:p>
            <a:pPr algn="just"/>
            <a:endParaRPr lang="pt-BR" b="1" dirty="0" smtClean="0"/>
          </a:p>
          <a:p>
            <a:pPr algn="just"/>
            <a:r>
              <a:rPr lang="pt-BR" b="1" dirty="0" smtClean="0"/>
              <a:t>Material: </a:t>
            </a:r>
            <a:r>
              <a:rPr lang="pt-BR" dirty="0" smtClean="0"/>
              <a:t>régua comum com a medida desejada; pedaço de madeira com 1 cm de diâmetro e 15 cm de comprimento (por exemplo usar o cabo de vassoura); pedaço de madeira com 8 cm x 1 cm x 1 cm ou pedaço de espuma/esponja, com medidas semelhantes; cola quente. </a:t>
            </a:r>
          </a:p>
          <a:p>
            <a:pPr algn="just"/>
            <a:endParaRPr lang="pt-BR" b="1" dirty="0" smtClean="0"/>
          </a:p>
          <a:p>
            <a:pPr algn="just"/>
            <a:r>
              <a:rPr lang="pt-BR" b="1" dirty="0" smtClean="0"/>
              <a:t>Elaboração: </a:t>
            </a:r>
          </a:p>
          <a:p>
            <a:pPr algn="just"/>
            <a:r>
              <a:rPr lang="pt-BR" dirty="0" smtClean="0"/>
              <a:t>1. A escolha da adaptação de suporte para tesoura é ponderada tendo em atenção as dificuldades de aperto do indivíduo, ou seja, para </a:t>
            </a:r>
            <a:r>
              <a:rPr lang="pt-BR" dirty="0" err="1" smtClean="0"/>
              <a:t>indivíduoes</a:t>
            </a:r>
            <a:r>
              <a:rPr lang="pt-BR" dirty="0" smtClean="0"/>
              <a:t> com maiores dificuldades usar a colocação vertical, se o indivíduo for mais autônomo, usar a colocação horizontal. As medidas devem ser ajustadas de acordo com a função, e podem ser usados outros materiais que permitam a mesmas funções. O suporte deve ser colocado aproximadamente no centro da régua e ficar bem fixo. </a:t>
            </a:r>
          </a:p>
          <a:p>
            <a:pPr algn="just"/>
            <a:endParaRPr lang="pt-BR" dirty="0" smtClean="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RÉGUA COM RELEVO</a:t>
            </a:r>
            <a:endParaRPr lang="pt-BR" b="1" dirty="0"/>
          </a:p>
        </p:txBody>
      </p:sp>
      <p:sp>
        <p:nvSpPr>
          <p:cNvPr id="3" name="Espaço Reservado para Conteúdo 2"/>
          <p:cNvSpPr>
            <a:spLocks noGrp="1"/>
          </p:cNvSpPr>
          <p:nvPr>
            <p:ph idx="1"/>
          </p:nvPr>
        </p:nvSpPr>
        <p:spPr/>
        <p:txBody>
          <a:bodyPr/>
          <a:lstStyle/>
          <a:p>
            <a:endParaRPr lang="pt-BR" dirty="0"/>
          </a:p>
        </p:txBody>
      </p:sp>
      <p:pic>
        <p:nvPicPr>
          <p:cNvPr id="68610" name="Picture 2" descr="http://1.bp.blogspot.com/-JXUqovAlGBo/T-rTHThECFI/AAAAAAAAAxQ/7y02lUzpzTA/s1600/imagem7.bmp"/>
          <p:cNvPicPr>
            <a:picLocks noChangeAspect="1" noChangeArrowheads="1"/>
          </p:cNvPicPr>
          <p:nvPr/>
        </p:nvPicPr>
        <p:blipFill>
          <a:blip r:embed="rId2"/>
          <a:srcRect/>
          <a:stretch>
            <a:fillRect/>
          </a:stretch>
        </p:blipFill>
        <p:spPr bwMode="auto">
          <a:xfrm>
            <a:off x="1255594" y="2437873"/>
            <a:ext cx="8652681" cy="253025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613143" y="1064383"/>
            <a:ext cx="10182236" cy="4339650"/>
          </a:xfrm>
          <a:prstGeom prst="rect">
            <a:avLst/>
          </a:prstGeom>
        </p:spPr>
        <p:txBody>
          <a:bodyPr wrap="square">
            <a:spAutoFit/>
          </a:bodyPr>
          <a:lstStyle/>
          <a:p>
            <a:r>
              <a:rPr lang="pt-BR" sz="2400" b="1" dirty="0" smtClean="0">
                <a:solidFill>
                  <a:srgbClr val="FF6600"/>
                </a:solidFill>
              </a:rPr>
              <a:t>RÉGUA COM RELEVO</a:t>
            </a:r>
          </a:p>
          <a:p>
            <a:endParaRPr lang="pt-BR" b="1" dirty="0" smtClean="0"/>
          </a:p>
          <a:p>
            <a:pPr algn="just"/>
            <a:r>
              <a:rPr lang="pt-BR" b="1" dirty="0" smtClean="0"/>
              <a:t>Descrição: </a:t>
            </a:r>
            <a:r>
              <a:rPr lang="pt-BR" dirty="0" smtClean="0"/>
              <a:t>A régua adaptada com tinta relevo, consiste em marcar uma régua comum com pontos numa cor contrastante. Estes pontos em tinta de cor contrataste devem ser de alto relevo. </a:t>
            </a:r>
          </a:p>
          <a:p>
            <a:pPr algn="just"/>
            <a:r>
              <a:rPr lang="pt-BR" dirty="0" smtClean="0"/>
              <a:t> </a:t>
            </a:r>
          </a:p>
          <a:p>
            <a:pPr algn="just"/>
            <a:r>
              <a:rPr lang="pt-BR" b="1" dirty="0" smtClean="0"/>
              <a:t>Destinatários: </a:t>
            </a:r>
            <a:r>
              <a:rPr lang="pt-BR" dirty="0" smtClean="0"/>
              <a:t>Pessoas com dificuldades visuais, baixa visão. </a:t>
            </a:r>
          </a:p>
          <a:p>
            <a:pPr algn="just"/>
            <a:endParaRPr lang="pt-BR" b="1" dirty="0" smtClean="0"/>
          </a:p>
          <a:p>
            <a:pPr algn="just"/>
            <a:r>
              <a:rPr lang="pt-BR" b="1" dirty="0" smtClean="0"/>
              <a:t>Material: </a:t>
            </a:r>
            <a:r>
              <a:rPr lang="pt-BR" dirty="0" smtClean="0"/>
              <a:t>régua de madeira ou plástico com medida pretendida; tinta relevo em cor contrastante. </a:t>
            </a:r>
          </a:p>
          <a:p>
            <a:pPr algn="just"/>
            <a:endParaRPr lang="pt-BR" b="1" dirty="0" smtClean="0"/>
          </a:p>
          <a:p>
            <a:pPr algn="just"/>
            <a:r>
              <a:rPr lang="pt-BR" b="1" dirty="0" smtClean="0"/>
              <a:t>Elaboração: </a:t>
            </a:r>
          </a:p>
          <a:p>
            <a:pPr algn="just"/>
            <a:r>
              <a:rPr lang="pt-BR" dirty="0" smtClean="0"/>
              <a:t>1º Escolher uma régua com a medida pretendida; </a:t>
            </a:r>
          </a:p>
          <a:p>
            <a:pPr algn="just"/>
            <a:r>
              <a:rPr lang="pt-BR" dirty="0" smtClean="0"/>
              <a:t>2º Usar tinta relevo que melhor se adapte ao material da régua e em cor contrastante com a mesma; </a:t>
            </a:r>
          </a:p>
          <a:p>
            <a:pPr algn="just"/>
            <a:r>
              <a:rPr lang="pt-BR" dirty="0" smtClean="0"/>
              <a:t>3º Realizar as marcações pretendidas. </a:t>
            </a:r>
          </a:p>
          <a:p>
            <a:pPr algn="just"/>
            <a:r>
              <a:rPr lang="pt-BR" dirty="0" smtClean="0"/>
              <a:t>4º Certificar-se que as marcações feitas se encontram em relevo com a superfície da régua, devem ser perceptíveis ao toque.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GUIA PARA LEITURA/ESCRITA</a:t>
            </a:r>
            <a:endParaRPr lang="pt-BR" dirty="0"/>
          </a:p>
        </p:txBody>
      </p:sp>
      <p:sp>
        <p:nvSpPr>
          <p:cNvPr id="3" name="Espaço Reservado para Conteúdo 2"/>
          <p:cNvSpPr>
            <a:spLocks noGrp="1"/>
          </p:cNvSpPr>
          <p:nvPr>
            <p:ph idx="1"/>
          </p:nvPr>
        </p:nvSpPr>
        <p:spPr/>
        <p:txBody>
          <a:bodyPr/>
          <a:lstStyle/>
          <a:p>
            <a:endParaRPr lang="pt-BR"/>
          </a:p>
        </p:txBody>
      </p:sp>
      <p:pic>
        <p:nvPicPr>
          <p:cNvPr id="69634" name="Picture 2"/>
          <p:cNvPicPr>
            <a:picLocks noChangeAspect="1" noChangeArrowheads="1"/>
          </p:cNvPicPr>
          <p:nvPr/>
        </p:nvPicPr>
        <p:blipFill>
          <a:blip r:embed="rId2"/>
          <a:srcRect/>
          <a:stretch>
            <a:fillRect/>
          </a:stretch>
        </p:blipFill>
        <p:spPr bwMode="auto">
          <a:xfrm>
            <a:off x="1472537" y="1784232"/>
            <a:ext cx="8108192" cy="44280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82137" y="1064383"/>
            <a:ext cx="10508776" cy="5170646"/>
          </a:xfrm>
          <a:prstGeom prst="rect">
            <a:avLst/>
          </a:prstGeom>
        </p:spPr>
        <p:txBody>
          <a:bodyPr wrap="square">
            <a:spAutoFit/>
          </a:bodyPr>
          <a:lstStyle/>
          <a:p>
            <a:pPr algn="just"/>
            <a:r>
              <a:rPr lang="pt-BR" sz="2400" b="1" dirty="0" smtClean="0">
                <a:solidFill>
                  <a:srgbClr val="FF6600"/>
                </a:solidFill>
              </a:rPr>
              <a:t>GUIA PARA LEITURA/ESCRITA</a:t>
            </a:r>
          </a:p>
          <a:p>
            <a:pPr algn="just"/>
            <a:endParaRPr lang="pt-BR" dirty="0" smtClean="0"/>
          </a:p>
          <a:p>
            <a:pPr algn="just"/>
            <a:r>
              <a:rPr lang="pt-BR" b="1" dirty="0" smtClean="0"/>
              <a:t>Descrição: </a:t>
            </a:r>
            <a:r>
              <a:rPr lang="pt-BR" dirty="0" smtClean="0"/>
              <a:t>As guias de leitura/escrita são pranchas que podem ter uma maior ou menor dimensão e vão auxiliar o indivíduo nas tarefas. Permite ler ou escrever linha a linha, e esta limitação permite focalizar a leitura para delimitar o espaço disponível para escrever, aumentando o desempenho nestas atividades. </a:t>
            </a:r>
          </a:p>
          <a:p>
            <a:pPr algn="just"/>
            <a:r>
              <a:rPr lang="pt-BR" dirty="0" smtClean="0"/>
              <a:t>As guias são feitas em cartolina plastificada ou papelão, podem tomar cores diversas, que melhor oriente o indivíduo, e tomar várias dimensões. </a:t>
            </a:r>
          </a:p>
          <a:p>
            <a:pPr algn="just"/>
            <a:endParaRPr lang="pt-BR" b="1" dirty="0" smtClean="0"/>
          </a:p>
          <a:p>
            <a:pPr algn="just"/>
            <a:r>
              <a:rPr lang="pt-BR" b="1" dirty="0" smtClean="0"/>
              <a:t>Destinatários: </a:t>
            </a:r>
            <a:r>
              <a:rPr lang="pt-BR" dirty="0" smtClean="0"/>
              <a:t>Pessoas com baixa visão</a:t>
            </a:r>
            <a:r>
              <a:rPr lang="pt-BR" b="1" dirty="0" smtClean="0"/>
              <a:t>/ </a:t>
            </a:r>
            <a:r>
              <a:rPr lang="pt-BR" dirty="0" smtClean="0"/>
              <a:t>Pessoas com dislexia ou problemas de leitura/escrita. </a:t>
            </a:r>
          </a:p>
          <a:p>
            <a:pPr algn="just"/>
            <a:endParaRPr lang="pt-BR" b="1" dirty="0" smtClean="0"/>
          </a:p>
          <a:p>
            <a:pPr algn="just"/>
            <a:r>
              <a:rPr lang="pt-BR" b="1" dirty="0" smtClean="0"/>
              <a:t>Material: </a:t>
            </a:r>
            <a:r>
              <a:rPr lang="pt-BR" dirty="0" smtClean="0"/>
              <a:t>cartolina plastificada ou papelão, tesoura. </a:t>
            </a:r>
          </a:p>
          <a:p>
            <a:pPr algn="just"/>
            <a:endParaRPr lang="pt-BR" b="1" dirty="0" smtClean="0"/>
          </a:p>
          <a:p>
            <a:pPr algn="just"/>
            <a:r>
              <a:rPr lang="pt-BR" b="1" dirty="0" smtClean="0"/>
              <a:t>Elaboração: </a:t>
            </a:r>
          </a:p>
          <a:p>
            <a:pPr algn="just"/>
            <a:r>
              <a:rPr lang="pt-BR" dirty="0" smtClean="0"/>
              <a:t>1. Dependendo do indivíduo, escolher a dimensão da guia e cores a utilizar; </a:t>
            </a:r>
          </a:p>
          <a:p>
            <a:pPr algn="just"/>
            <a:r>
              <a:rPr lang="pt-BR" dirty="0" smtClean="0"/>
              <a:t>2. Fazer os recortes necessários para se tornar funcional; </a:t>
            </a:r>
          </a:p>
          <a:p>
            <a:pPr algn="just"/>
            <a:r>
              <a:rPr lang="pt-BR" dirty="0" smtClean="0"/>
              <a:t>Ter atenção quanto as dimensões do espaçamento entre linhas, fato este que dependerá da autonomia do indivíduo nas atividades de leitura e escrita. Devem ser adaptadas a cada indivíduo e situação, para que estas tarefas sejam executadas com maior autonomia e conforto.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10765890"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OS SERVIÇOS DE TECNOLOGIA ASSISTIVA</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dirty="0" smtClean="0"/>
              <a:t>São aqueles prestados profissionalmente à pessoa com deficiência visando selecionar, obter ou usar um instrumento de tecnologia assistiva. </a:t>
            </a:r>
          </a:p>
          <a:p>
            <a:pPr marL="0" indent="0" algn="just">
              <a:lnSpc>
                <a:spcPct val="100000"/>
              </a:lnSpc>
              <a:spcBef>
                <a:spcPts val="0"/>
              </a:spcBef>
              <a:spcAft>
                <a:spcPts val="0"/>
              </a:spcAft>
              <a:buNone/>
            </a:pPr>
            <a:endParaRPr lang="pt-BR" sz="2400" dirty="0" smtClean="0"/>
          </a:p>
          <a:p>
            <a:pPr marL="0" indent="0" algn="just">
              <a:lnSpc>
                <a:spcPct val="100000"/>
              </a:lnSpc>
              <a:spcBef>
                <a:spcPts val="0"/>
              </a:spcBef>
              <a:spcAft>
                <a:spcPts val="0"/>
              </a:spcAft>
              <a:buNone/>
            </a:pPr>
            <a:r>
              <a:rPr lang="pt-BR" sz="2400" dirty="0" smtClean="0"/>
              <a:t>Como exemplo, podemos citar avaliações, experimentação e treinamento de novos equipamentos.</a:t>
            </a:r>
          </a:p>
          <a:p>
            <a:pPr marL="0" indent="0" algn="just">
              <a:lnSpc>
                <a:spcPct val="100000"/>
              </a:lnSpc>
              <a:spcBef>
                <a:spcPts val="0"/>
              </a:spcBef>
              <a:spcAft>
                <a:spcPts val="0"/>
              </a:spcAft>
              <a:buNone/>
            </a:pPr>
            <a:endParaRPr lang="pt-BR" sz="2400" dirty="0" smtClean="0"/>
          </a:p>
          <a:p>
            <a:pPr marL="0" indent="0" algn="just">
              <a:lnSpc>
                <a:spcPct val="100000"/>
              </a:lnSpc>
              <a:spcBef>
                <a:spcPts val="0"/>
              </a:spcBef>
              <a:spcAft>
                <a:spcPts val="0"/>
              </a:spcAft>
              <a:buNone/>
            </a:pPr>
            <a:r>
              <a:rPr lang="pt-BR" sz="2400" dirty="0" smtClean="0"/>
              <a:t>São normalmente </a:t>
            </a:r>
            <a:r>
              <a:rPr lang="pt-BR" sz="2400" b="1" u="sng" dirty="0" smtClean="0"/>
              <a:t>transdisciplinares</a:t>
            </a:r>
            <a:r>
              <a:rPr lang="pt-BR" sz="2400" dirty="0" smtClean="0"/>
              <a:t> envolvendo profissionais de </a:t>
            </a:r>
            <a:r>
              <a:rPr lang="pt-BR" sz="2400" b="1" u="sng" dirty="0" smtClean="0"/>
              <a:t>diversas áreas</a:t>
            </a:r>
            <a:r>
              <a:rPr lang="pt-BR" sz="2400" dirty="0" smtClean="0"/>
              <a:t>, tais como: fisioterapia; terapia ocupacional; fonoaudiologia; educação; psicologia; enfermagem; engenharia e técnicos de muitas outras especialidades.</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FOLHEAR LIVROS- PRENDEDORES </a:t>
            </a:r>
            <a:endParaRPr lang="pt-BR" dirty="0"/>
          </a:p>
        </p:txBody>
      </p:sp>
      <p:sp>
        <p:nvSpPr>
          <p:cNvPr id="3" name="Espaço Reservado para Conteúdo 2"/>
          <p:cNvSpPr>
            <a:spLocks noGrp="1"/>
          </p:cNvSpPr>
          <p:nvPr>
            <p:ph idx="1"/>
          </p:nvPr>
        </p:nvSpPr>
        <p:spPr/>
        <p:txBody>
          <a:bodyPr/>
          <a:lstStyle/>
          <a:p>
            <a:endParaRPr lang="pt-BR"/>
          </a:p>
        </p:txBody>
      </p:sp>
      <p:pic>
        <p:nvPicPr>
          <p:cNvPr id="70658" name="Picture 2"/>
          <p:cNvPicPr>
            <a:picLocks noChangeAspect="1" noChangeArrowheads="1"/>
          </p:cNvPicPr>
          <p:nvPr/>
        </p:nvPicPr>
        <p:blipFill>
          <a:blip r:embed="rId2"/>
          <a:srcRect/>
          <a:stretch>
            <a:fillRect/>
          </a:stretch>
        </p:blipFill>
        <p:spPr bwMode="auto">
          <a:xfrm>
            <a:off x="1401739" y="1762978"/>
            <a:ext cx="8542554" cy="4392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41194" y="1064383"/>
            <a:ext cx="10645254" cy="4062651"/>
          </a:xfrm>
          <a:prstGeom prst="rect">
            <a:avLst/>
          </a:prstGeom>
        </p:spPr>
        <p:txBody>
          <a:bodyPr wrap="square">
            <a:spAutoFit/>
          </a:bodyPr>
          <a:lstStyle/>
          <a:p>
            <a:r>
              <a:rPr lang="pt-BR" sz="2400" b="1" dirty="0" smtClean="0">
                <a:solidFill>
                  <a:srgbClr val="FF6600"/>
                </a:solidFill>
              </a:rPr>
              <a:t>FOLHEAR LIVROS - PRENDEDORES</a:t>
            </a:r>
          </a:p>
          <a:p>
            <a:endParaRPr lang="pt-BR" dirty="0" smtClean="0"/>
          </a:p>
          <a:p>
            <a:pPr algn="just"/>
            <a:r>
              <a:rPr lang="pt-BR" b="1" dirty="0" smtClean="0"/>
              <a:t>Descrição: </a:t>
            </a:r>
            <a:r>
              <a:rPr lang="pt-BR" dirty="0" smtClean="0"/>
              <a:t>Folhear livros usando prendedores de roupas, trata-se de um adaptação simples, barata e útil, que permite ao indivíduo virar as páginas sem grandes esforços. Direcionada para pessoas com dificuldades motoras que possuem pouca motricidade fina e que consequentemente têm dificuldades de virar página de revista ou livros, desta forma facilitando a ação. </a:t>
            </a:r>
          </a:p>
          <a:p>
            <a:pPr algn="just"/>
            <a:r>
              <a:rPr lang="pt-BR" dirty="0" smtClean="0"/>
              <a:t>. </a:t>
            </a:r>
          </a:p>
          <a:p>
            <a:pPr algn="just"/>
            <a:r>
              <a:rPr lang="pt-BR" b="1" dirty="0" smtClean="0"/>
              <a:t>Destinatários: </a:t>
            </a:r>
            <a:r>
              <a:rPr lang="pt-BR" dirty="0" smtClean="0"/>
              <a:t>Pessoas com dificuldades motoras que possuem pouca motricidade fina.</a:t>
            </a:r>
          </a:p>
          <a:p>
            <a:pPr algn="just"/>
            <a:endParaRPr lang="pt-BR" dirty="0" smtClean="0"/>
          </a:p>
          <a:p>
            <a:pPr algn="just"/>
            <a:r>
              <a:rPr lang="pt-BR" b="1" dirty="0" smtClean="0"/>
              <a:t>Material: </a:t>
            </a:r>
            <a:r>
              <a:rPr lang="pt-BR" dirty="0" smtClean="0"/>
              <a:t>Prendedores de roupas. </a:t>
            </a:r>
          </a:p>
          <a:p>
            <a:pPr algn="just"/>
            <a:endParaRPr lang="pt-BR" dirty="0" smtClean="0"/>
          </a:p>
          <a:p>
            <a:pPr algn="just"/>
            <a:r>
              <a:rPr lang="pt-BR" b="1" dirty="0" smtClean="0"/>
              <a:t>Elaboração: </a:t>
            </a:r>
          </a:p>
          <a:p>
            <a:pPr algn="just"/>
            <a:r>
              <a:rPr lang="pt-BR" dirty="0" smtClean="0"/>
              <a:t>1. Colocar os prendedores ao longo da revista/livro. Podem ser colocados na lateral ou nas extremidades – em cima ou embaixo, a sua posição deverá ser a mais prática ao indivíduo.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FOLHEAR LIVROS- VELCRO </a:t>
            </a:r>
            <a:endParaRPr lang="pt-BR" dirty="0"/>
          </a:p>
        </p:txBody>
      </p:sp>
      <p:sp>
        <p:nvSpPr>
          <p:cNvPr id="3" name="Espaço Reservado para Conteúdo 2"/>
          <p:cNvSpPr>
            <a:spLocks noGrp="1"/>
          </p:cNvSpPr>
          <p:nvPr>
            <p:ph idx="1"/>
          </p:nvPr>
        </p:nvSpPr>
        <p:spPr/>
        <p:txBody>
          <a:bodyPr/>
          <a:lstStyle/>
          <a:p>
            <a:endParaRPr lang="pt-BR"/>
          </a:p>
        </p:txBody>
      </p:sp>
      <p:pic>
        <p:nvPicPr>
          <p:cNvPr id="71682" name="Picture 2"/>
          <p:cNvPicPr>
            <a:picLocks noChangeAspect="1" noChangeArrowheads="1"/>
          </p:cNvPicPr>
          <p:nvPr/>
        </p:nvPicPr>
        <p:blipFill>
          <a:blip r:embed="rId2"/>
          <a:srcRect/>
          <a:stretch>
            <a:fillRect/>
          </a:stretch>
        </p:blipFill>
        <p:spPr bwMode="auto">
          <a:xfrm>
            <a:off x="1449009" y="1813730"/>
            <a:ext cx="8114783" cy="43823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13898" y="1064383"/>
            <a:ext cx="10658901" cy="6001643"/>
          </a:xfrm>
          <a:prstGeom prst="rect">
            <a:avLst/>
          </a:prstGeom>
        </p:spPr>
        <p:txBody>
          <a:bodyPr wrap="square">
            <a:spAutoFit/>
          </a:bodyPr>
          <a:lstStyle/>
          <a:p>
            <a:r>
              <a:rPr lang="pt-BR" sz="2400" b="1" dirty="0" smtClean="0">
                <a:solidFill>
                  <a:srgbClr val="FF6600"/>
                </a:solidFill>
              </a:rPr>
              <a:t>FOLHEAR LIVROS - VELCRO</a:t>
            </a:r>
          </a:p>
          <a:p>
            <a:endParaRPr lang="pt-BR" dirty="0" smtClean="0"/>
          </a:p>
          <a:p>
            <a:endParaRPr lang="pt-BR" dirty="0" smtClean="0"/>
          </a:p>
          <a:p>
            <a:pPr algn="just"/>
            <a:r>
              <a:rPr lang="pt-BR" b="1" dirty="0" smtClean="0"/>
              <a:t>Descrição: </a:t>
            </a:r>
            <a:r>
              <a:rPr lang="pt-BR" dirty="0" smtClean="0"/>
              <a:t>Outra forma de facilitar o folhear de livros/revistas, consiste em usar velcro. Esta adaptação consiste em colar pequenos pedaços de velcro em cada página, devem ser colocados nas extremidades superior ou inferior do lado direito, de modo a proporcionar ao indivíduo um uso mais intuitivo e confortável. Para contato com o velcro colado nas páginas, é confeccionado uma pulseira ou dedo que contenha velcro oposto. A ligação entre ambas as partes do velcro, facilitará a ação de virar a página. Indicado para pessoas com dificuldades motoras que possuem pouca motricidade fina.</a:t>
            </a:r>
          </a:p>
          <a:p>
            <a:pPr algn="just"/>
            <a:r>
              <a:rPr lang="pt-BR" b="1" dirty="0" smtClean="0"/>
              <a:t>Destinatários: </a:t>
            </a:r>
            <a:r>
              <a:rPr lang="pt-BR" dirty="0" smtClean="0"/>
              <a:t>Pessoas com dificuldades motoras que possuem pouca motricidade fina. </a:t>
            </a:r>
          </a:p>
          <a:p>
            <a:pPr algn="just"/>
            <a:endParaRPr lang="pt-BR" b="1" dirty="0" smtClean="0"/>
          </a:p>
          <a:p>
            <a:pPr algn="just"/>
            <a:r>
              <a:rPr lang="pt-BR" b="1" dirty="0" smtClean="0"/>
              <a:t>Materiais: </a:t>
            </a:r>
            <a:r>
              <a:rPr lang="pt-BR" dirty="0" smtClean="0"/>
              <a:t>velcro; tesoura; feltro.  </a:t>
            </a:r>
          </a:p>
          <a:p>
            <a:pPr algn="just"/>
            <a:endParaRPr lang="pt-BR" b="1" dirty="0" smtClean="0"/>
          </a:p>
          <a:p>
            <a:r>
              <a:rPr lang="pt-BR" b="1" dirty="0" smtClean="0"/>
              <a:t>Elaboração: </a:t>
            </a:r>
          </a:p>
          <a:p>
            <a:pPr algn="just"/>
            <a:r>
              <a:rPr lang="pt-BR" dirty="0" smtClean="0"/>
              <a:t>1. Cortar o velcro e colar nas páginas, optar pela extremidade inferior ou superior, podendo ficar colocado apenas no interior ou como forma de separadores;</a:t>
            </a:r>
          </a:p>
          <a:p>
            <a:pPr algn="just"/>
            <a:r>
              <a:rPr lang="pt-BR" dirty="0" smtClean="0"/>
              <a:t>2. Se o indivíduo tem graves comprometimentos de motricidade fina, optar pela pulseira, que deve ser confeccionada por feltro. De forma que se ajuste ao pulso e colocar na parte externa pedaço de velcro contrário ao colado nas páginas. Para virar a página o indivíduo tem que tocar no velcro da página com a pulseira e virar a página da direita para a esquerda. </a:t>
            </a:r>
          </a:p>
          <a:p>
            <a:pPr algn="just"/>
            <a:endParaRPr lang="pt-BR" b="1" dirty="0" smtClean="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FOLHEAR LIVROS - PALITOS DE SORVETE</a:t>
            </a:r>
            <a:endParaRPr lang="pt-BR" dirty="0"/>
          </a:p>
        </p:txBody>
      </p:sp>
      <p:sp>
        <p:nvSpPr>
          <p:cNvPr id="3" name="Espaço Reservado para Conteúdo 2"/>
          <p:cNvSpPr>
            <a:spLocks noGrp="1"/>
          </p:cNvSpPr>
          <p:nvPr>
            <p:ph idx="1"/>
          </p:nvPr>
        </p:nvSpPr>
        <p:spPr/>
        <p:txBody>
          <a:bodyPr/>
          <a:lstStyle/>
          <a:p>
            <a:endParaRPr lang="pt-BR"/>
          </a:p>
        </p:txBody>
      </p:sp>
      <p:pic>
        <p:nvPicPr>
          <p:cNvPr id="72706" name="Picture 2"/>
          <p:cNvPicPr>
            <a:picLocks noChangeAspect="1" noChangeArrowheads="1"/>
          </p:cNvPicPr>
          <p:nvPr/>
        </p:nvPicPr>
        <p:blipFill>
          <a:blip r:embed="rId2"/>
          <a:srcRect/>
          <a:stretch>
            <a:fillRect/>
          </a:stretch>
        </p:blipFill>
        <p:spPr bwMode="auto">
          <a:xfrm>
            <a:off x="2603950" y="1906632"/>
            <a:ext cx="6212504" cy="422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59306" y="1064383"/>
            <a:ext cx="10740789" cy="3508653"/>
          </a:xfrm>
          <a:prstGeom prst="rect">
            <a:avLst/>
          </a:prstGeom>
        </p:spPr>
        <p:txBody>
          <a:bodyPr wrap="square">
            <a:spAutoFit/>
          </a:bodyPr>
          <a:lstStyle/>
          <a:p>
            <a:r>
              <a:rPr lang="pt-BR" sz="2400" b="1" dirty="0" smtClean="0">
                <a:solidFill>
                  <a:srgbClr val="FF6600"/>
                </a:solidFill>
              </a:rPr>
              <a:t>FOLHEAR LIVROS – PALITOS DE SORVETE</a:t>
            </a:r>
          </a:p>
          <a:p>
            <a:endParaRPr lang="pt-BR" dirty="0" smtClean="0"/>
          </a:p>
          <a:p>
            <a:pPr algn="just"/>
            <a:r>
              <a:rPr lang="pt-BR" b="1" dirty="0" smtClean="0"/>
              <a:t>Descrição: </a:t>
            </a:r>
            <a:r>
              <a:rPr lang="pt-BR" dirty="0" smtClean="0"/>
              <a:t>Adaptar um livro ou revista com palitos de sorvete é outra forma econômica e útil, que irá permitir ao indivíduo folhear. Os palitos deverão ser colados nas margens das páginas. Permitem fácil manuseio ao indivíduo, que necessita fazer o movimento da direita para a esquerda para mudar de página. </a:t>
            </a:r>
          </a:p>
          <a:p>
            <a:pPr algn="just"/>
            <a:endParaRPr lang="pt-BR" dirty="0" smtClean="0"/>
          </a:p>
          <a:p>
            <a:pPr algn="just"/>
            <a:r>
              <a:rPr lang="pt-BR" b="1" dirty="0" smtClean="0"/>
              <a:t>Destinatários: </a:t>
            </a:r>
            <a:r>
              <a:rPr lang="pt-BR" dirty="0" smtClean="0"/>
              <a:t>Pessoas com dificuldades motoras que possuem pouca motricidade fina.</a:t>
            </a:r>
          </a:p>
          <a:p>
            <a:pPr algn="just"/>
            <a:r>
              <a:rPr lang="pt-BR" b="1" dirty="0" smtClean="0"/>
              <a:t> </a:t>
            </a:r>
          </a:p>
          <a:p>
            <a:pPr algn="just"/>
            <a:r>
              <a:rPr lang="pt-BR" b="1" dirty="0" smtClean="0"/>
              <a:t>Material: </a:t>
            </a:r>
            <a:r>
              <a:rPr lang="pt-BR" dirty="0" smtClean="0"/>
              <a:t>palitos de sorvete; cola. </a:t>
            </a:r>
          </a:p>
          <a:p>
            <a:pPr algn="just"/>
            <a:endParaRPr lang="pt-BR" dirty="0" smtClean="0"/>
          </a:p>
          <a:p>
            <a:pPr algn="just"/>
            <a:r>
              <a:rPr lang="pt-BR" b="1" dirty="0" smtClean="0"/>
              <a:t>Elaboração: </a:t>
            </a:r>
          </a:p>
          <a:p>
            <a:pPr algn="just"/>
            <a:r>
              <a:rPr lang="pt-BR" dirty="0" smtClean="0"/>
              <a:t>1. Colar os palitos de sorvete nas margens das páginas.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SUPORTE DE LEITURA/ESCRITA </a:t>
            </a:r>
            <a:endParaRPr lang="pt-BR" dirty="0"/>
          </a:p>
        </p:txBody>
      </p:sp>
      <p:sp>
        <p:nvSpPr>
          <p:cNvPr id="3" name="Espaço Reservado para Conteúdo 2"/>
          <p:cNvSpPr>
            <a:spLocks noGrp="1"/>
          </p:cNvSpPr>
          <p:nvPr>
            <p:ph idx="1"/>
          </p:nvPr>
        </p:nvSpPr>
        <p:spPr/>
        <p:txBody>
          <a:bodyPr/>
          <a:lstStyle/>
          <a:p>
            <a:endParaRPr lang="pt-BR"/>
          </a:p>
        </p:txBody>
      </p:sp>
      <p:pic>
        <p:nvPicPr>
          <p:cNvPr id="73730" name="Picture 2"/>
          <p:cNvPicPr>
            <a:picLocks noChangeAspect="1" noChangeArrowheads="1"/>
          </p:cNvPicPr>
          <p:nvPr/>
        </p:nvPicPr>
        <p:blipFill>
          <a:blip r:embed="rId2"/>
          <a:srcRect/>
          <a:stretch>
            <a:fillRect/>
          </a:stretch>
        </p:blipFill>
        <p:spPr bwMode="auto">
          <a:xfrm>
            <a:off x="3353652" y="1755658"/>
            <a:ext cx="4957833" cy="45446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59307" y="1064383"/>
            <a:ext cx="10781732" cy="5724644"/>
          </a:xfrm>
          <a:prstGeom prst="rect">
            <a:avLst/>
          </a:prstGeom>
        </p:spPr>
        <p:txBody>
          <a:bodyPr wrap="square">
            <a:spAutoFit/>
          </a:bodyPr>
          <a:lstStyle/>
          <a:p>
            <a:pPr algn="just"/>
            <a:r>
              <a:rPr lang="pt-BR" sz="2400" b="1" dirty="0" smtClean="0">
                <a:solidFill>
                  <a:srgbClr val="FF6600"/>
                </a:solidFill>
              </a:rPr>
              <a:t>SUPORTE DE LEITURA/ESCRITA </a:t>
            </a:r>
            <a:endParaRPr lang="pt-BR" sz="2400" dirty="0" smtClean="0">
              <a:solidFill>
                <a:srgbClr val="FF6600"/>
              </a:solidFill>
            </a:endParaRPr>
          </a:p>
          <a:p>
            <a:pPr algn="just"/>
            <a:endParaRPr lang="pt-BR" dirty="0" smtClean="0"/>
          </a:p>
          <a:p>
            <a:pPr algn="just"/>
            <a:r>
              <a:rPr lang="pt-BR" b="1" dirty="0" smtClean="0"/>
              <a:t>Descrição: </a:t>
            </a:r>
            <a:r>
              <a:rPr lang="pt-BR" dirty="0" smtClean="0"/>
              <a:t>O suporte para leitura de livros ou revista, construído com material resistente, que permite ser usado tanto em mesa como sobre a cama, confere um plano inclinado que torna mais fácil ao indivíduo ler. Esta adaptação além de facilitar a leitura a nível do plano inclinado, também tira a necessidade do indivíduo em segurar o livro. Para que o livro se mantenha fixo ao suporte, pode-se usar elástico forte, que envolva o livro e a parte onde este se encosta, ou utilizar prendedor para papel nas laterais. Este tipo de suporte é indicado para qualquer indivíduo, no entanto é um grande auxílio em pessoas com dificuldades motoras e que possuam pouca motricidade fina. </a:t>
            </a:r>
          </a:p>
          <a:p>
            <a:pPr algn="just"/>
            <a:endParaRPr lang="pt-BR" b="1" dirty="0" smtClean="0"/>
          </a:p>
          <a:p>
            <a:pPr algn="just"/>
            <a:r>
              <a:rPr lang="pt-BR" b="1" dirty="0" smtClean="0"/>
              <a:t>Destinatários: </a:t>
            </a:r>
            <a:r>
              <a:rPr lang="pt-BR" dirty="0" smtClean="0"/>
              <a:t>Pessoas com dificuldades motoras que possuem pouca motricidade fina. </a:t>
            </a:r>
          </a:p>
          <a:p>
            <a:pPr algn="just"/>
            <a:endParaRPr lang="pt-BR" b="1" dirty="0" smtClean="0"/>
          </a:p>
          <a:p>
            <a:pPr algn="just"/>
            <a:r>
              <a:rPr lang="pt-BR" b="1" dirty="0" smtClean="0"/>
              <a:t>Materiais: </a:t>
            </a:r>
            <a:r>
              <a:rPr lang="pt-BR" dirty="0" smtClean="0"/>
              <a:t>2 Tábuas de madeira ou cortiça, com 2 mm de espessura e 30 x 30 cm</a:t>
            </a:r>
            <a:r>
              <a:rPr lang="pt-BR" b="1" dirty="0" smtClean="0"/>
              <a:t>; </a:t>
            </a:r>
            <a:r>
              <a:rPr lang="pt-BR" dirty="0" smtClean="0"/>
              <a:t>1 barra de madeira com 30 cm x 1cm x 1cm; 3 pregos, martelo, fita-métrica; serrote ou similar. </a:t>
            </a:r>
          </a:p>
          <a:p>
            <a:pPr algn="just"/>
            <a:endParaRPr lang="pt-BR" b="1" dirty="0" smtClean="0"/>
          </a:p>
          <a:p>
            <a:pPr algn="just"/>
            <a:r>
              <a:rPr lang="pt-BR" b="1" dirty="0" smtClean="0"/>
              <a:t>Elaboração: </a:t>
            </a:r>
          </a:p>
          <a:p>
            <a:pPr algn="just"/>
            <a:r>
              <a:rPr lang="pt-BR" dirty="0" smtClean="0"/>
              <a:t>1. Fazer um corte de cerca de 9 cm. Paralelamente ao bordo da tabua, e comprimento de15 cm. Repetir na outra tábua; </a:t>
            </a:r>
          </a:p>
          <a:p>
            <a:pPr algn="just"/>
            <a:r>
              <a:rPr lang="pt-BR" dirty="0" smtClean="0"/>
              <a:t>2. Numa tábua, colar a barra de madeira paralela e abaixo do corte feito anteriormente; </a:t>
            </a:r>
          </a:p>
          <a:p>
            <a:pPr algn="just"/>
            <a:r>
              <a:rPr lang="pt-BR" dirty="0" smtClean="0"/>
              <a:t>3. A união das tábuas dá-se através dos cortes feitos.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SUPORTE DE LEITURA/ESCRITA- OUTROS </a:t>
            </a:r>
            <a:endParaRPr lang="pt-BR" dirty="0"/>
          </a:p>
        </p:txBody>
      </p:sp>
      <p:sp>
        <p:nvSpPr>
          <p:cNvPr id="3" name="Espaço Reservado para Conteúdo 2"/>
          <p:cNvSpPr>
            <a:spLocks noGrp="1"/>
          </p:cNvSpPr>
          <p:nvPr>
            <p:ph idx="1"/>
          </p:nvPr>
        </p:nvSpPr>
        <p:spPr/>
        <p:txBody>
          <a:bodyPr/>
          <a:lstStyle/>
          <a:p>
            <a:endParaRPr lang="pt-BR"/>
          </a:p>
        </p:txBody>
      </p:sp>
      <p:pic>
        <p:nvPicPr>
          <p:cNvPr id="74754" name="Picture 2"/>
          <p:cNvPicPr>
            <a:picLocks noChangeAspect="1" noChangeArrowheads="1"/>
          </p:cNvPicPr>
          <p:nvPr/>
        </p:nvPicPr>
        <p:blipFill>
          <a:blip r:embed="rId2"/>
          <a:srcRect/>
          <a:stretch>
            <a:fillRect/>
          </a:stretch>
        </p:blipFill>
        <p:spPr bwMode="auto">
          <a:xfrm>
            <a:off x="1713085" y="1841666"/>
            <a:ext cx="8199257" cy="4381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191069" y="1064383"/>
            <a:ext cx="10931856" cy="5724644"/>
          </a:xfrm>
          <a:prstGeom prst="rect">
            <a:avLst/>
          </a:prstGeom>
        </p:spPr>
        <p:txBody>
          <a:bodyPr wrap="square">
            <a:spAutoFit/>
          </a:bodyPr>
          <a:lstStyle/>
          <a:p>
            <a:pPr algn="just"/>
            <a:r>
              <a:rPr lang="pt-BR" sz="2400" b="1" dirty="0" smtClean="0">
                <a:solidFill>
                  <a:srgbClr val="FF6600"/>
                </a:solidFill>
              </a:rPr>
              <a:t>SUPORTE DE LEITURA/ESCRITA </a:t>
            </a:r>
          </a:p>
          <a:p>
            <a:pPr algn="just"/>
            <a:endParaRPr lang="pt-BR" dirty="0" smtClean="0"/>
          </a:p>
          <a:p>
            <a:pPr algn="just"/>
            <a:r>
              <a:rPr lang="pt-BR" b="1" dirty="0" smtClean="0"/>
              <a:t>Descrição: </a:t>
            </a:r>
            <a:r>
              <a:rPr lang="pt-BR" dirty="0" smtClean="0"/>
              <a:t>O suporte para leitura ou escrita de livros/revistas, procura proporcionar ao indivíduo um plano inclinado, com objetivo principal de auxiliar nestas atividades.  Estas adaptações utilizam materiais baratos e acessíveis, desde papelão, caixa de pizza ou caixa de cartão, capa de arquivo, entre outros. Para uma finalidade mais completa aliado aos planos inclinados, utiliza-se prendedor de roupa, que permite imobilizar os livros, páginas ou revistas, sem que o indivíduo necessite segurar.  Este tipo de suporte é indicado para qualquer indivíduo, no entanto é grande auxílio em pessoas com dificuldades motoras e que possuam pouca motricidade fina. </a:t>
            </a:r>
          </a:p>
          <a:p>
            <a:pPr algn="just"/>
            <a:endParaRPr lang="pt-BR" b="1" dirty="0" smtClean="0"/>
          </a:p>
          <a:p>
            <a:pPr algn="just"/>
            <a:r>
              <a:rPr lang="pt-BR" b="1" dirty="0" smtClean="0"/>
              <a:t>Destinatários: </a:t>
            </a:r>
            <a:r>
              <a:rPr lang="pt-BR" dirty="0" smtClean="0"/>
              <a:t>Pessoas com dificuldades motoras que possuem pouca motricidade fina. </a:t>
            </a:r>
          </a:p>
          <a:p>
            <a:pPr algn="just"/>
            <a:endParaRPr lang="pt-BR" b="1" dirty="0" smtClean="0"/>
          </a:p>
          <a:p>
            <a:pPr algn="just"/>
            <a:r>
              <a:rPr lang="pt-BR" b="1" dirty="0" smtClean="0"/>
              <a:t>Materiais: </a:t>
            </a:r>
            <a:r>
              <a:rPr lang="pt-BR" dirty="0" smtClean="0"/>
              <a:t>Papelão duro/ caixa de cartão/ caixa de pizza; capa de argolas (arquivo A4); cola quente, tesoura; prendedores para papel.</a:t>
            </a:r>
          </a:p>
          <a:p>
            <a:pPr algn="just"/>
            <a:endParaRPr lang="pt-BR" b="1" dirty="0" smtClean="0"/>
          </a:p>
          <a:p>
            <a:pPr algn="just"/>
            <a:r>
              <a:rPr lang="pt-BR" b="1" dirty="0" smtClean="0"/>
              <a:t>Elaboração: </a:t>
            </a:r>
          </a:p>
          <a:p>
            <a:pPr algn="just"/>
            <a:r>
              <a:rPr lang="pt-BR" dirty="0" smtClean="0"/>
              <a:t>1. Cortar o papelão/caixa e colar de forma a obter um plano inclinado. </a:t>
            </a:r>
          </a:p>
          <a:p>
            <a:pPr algn="just"/>
            <a:r>
              <a:rPr lang="pt-BR" dirty="0" smtClean="0"/>
              <a:t>2. Colar prendedor para papel ou apenas utilizar quando necessário, quer seja no tipo ou laterais (deve ser colocado de forma estabilizar melhor o papel ou livros). No caso da capa, apenas é necessário o 2º passo, eventualmente pode-se empilhar uma capa sobre outra, para obter um plano mais elevado. </a:t>
            </a:r>
          </a:p>
          <a:p>
            <a:pPr algn="just"/>
            <a:r>
              <a:rPr lang="pt-BR" dirty="0" smtClean="0"/>
              <a:t>3. A escolha da inclinação e colocação do prendedor de roupa deve ser o mais cômodo e confortável ao indivíduo. </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 </a:t>
            </a:r>
            <a:endParaRPr lang="pt-BR" sz="4000" dirty="0"/>
          </a:p>
        </p:txBody>
      </p:sp>
      <p:sp>
        <p:nvSpPr>
          <p:cNvPr id="5" name="Título 1"/>
          <p:cNvSpPr txBox="1">
            <a:spLocks/>
          </p:cNvSpPr>
          <p:nvPr/>
        </p:nvSpPr>
        <p:spPr>
          <a:xfrm>
            <a:off x="975269" y="215635"/>
            <a:ext cx="9692640" cy="1026312"/>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000" b="1" i="0" u="none" strike="noStrike" kern="1200" cap="none" spc="-50" normalizeH="0" baseline="0" noProof="0" smtClean="0">
                <a:ln>
                  <a:noFill/>
                </a:ln>
                <a:solidFill>
                  <a:schemeClr val="tx1"/>
                </a:solidFill>
                <a:effectLst/>
                <a:uLnTx/>
                <a:uFillTx/>
                <a:latin typeface="+mj-lt"/>
                <a:ea typeface="+mj-ea"/>
                <a:cs typeface="+mj-cs"/>
              </a:rPr>
              <a:t>O PAPEL SOCIAL DA TECNOLOGIA ASSISTIVA COMO UM INSTRUMENTO DE ACESSIBILIDADE E INCLUSÃO</a:t>
            </a:r>
            <a:endParaRPr kumimoji="0" lang="pt-BR" sz="3000" b="1" i="0" u="none" strike="noStrike" kern="1200" cap="none" spc="-50" normalizeH="0" baseline="0" noProof="0" dirty="0">
              <a:ln>
                <a:noFill/>
              </a:ln>
              <a:solidFill>
                <a:schemeClr val="tx1"/>
              </a:solidFill>
              <a:effectLst/>
              <a:uLnTx/>
              <a:uFillTx/>
              <a:latin typeface="+mj-lt"/>
              <a:ea typeface="+mj-ea"/>
              <a:cs typeface="+mj-cs"/>
            </a:endParaRPr>
          </a:p>
        </p:txBody>
      </p:sp>
      <p:sp>
        <p:nvSpPr>
          <p:cNvPr id="6" name="Espaço Reservado para Conteúdo 2"/>
          <p:cNvSpPr txBox="1">
            <a:spLocks/>
          </p:cNvSpPr>
          <p:nvPr/>
        </p:nvSpPr>
        <p:spPr>
          <a:xfrm>
            <a:off x="457200" y="1600200"/>
            <a:ext cx="9737678" cy="4525963"/>
          </a:xfrm>
          <a:prstGeom prst="rect">
            <a:avLst/>
          </a:prstGeom>
        </p:spPr>
        <p:txBody>
          <a:bodyPr vert="horz" lIns="91440" tIns="45720" rIns="91440" bIns="45720" rtlCol="0">
            <a:normAutofit/>
          </a:bodyPr>
          <a:lstStyle/>
          <a:p>
            <a:pPr marL="182880" indent="-182880" algn="ctr" defTabSz="914400">
              <a:lnSpc>
                <a:spcPct val="95000"/>
              </a:lnSpc>
              <a:spcBef>
                <a:spcPts val="1400"/>
              </a:spcBef>
              <a:spcAft>
                <a:spcPts val="200"/>
              </a:spcAft>
              <a:buClr>
                <a:schemeClr val="accent1"/>
              </a:buClr>
              <a:buSzPct val="80000"/>
            </a:pPr>
            <a:r>
              <a:rPr lang="pt-BR" sz="2400" b="1" spc="10" dirty="0" smtClean="0">
                <a:solidFill>
                  <a:srgbClr val="FF6600"/>
                </a:solidFill>
              </a:rPr>
              <a:t>SÃO FOCOS IMPORTANTES DO TRABALHO DE TECNOLOGIA </a:t>
            </a:r>
            <a:r>
              <a:rPr lang="pt-BR" sz="2400" b="1" spc="10" dirty="0" smtClean="0">
                <a:solidFill>
                  <a:srgbClr val="FF6600"/>
                </a:solidFill>
              </a:rPr>
              <a:t>ASSISTIVA</a:t>
            </a:r>
            <a:endParaRPr kumimoji="0" lang="pt-BR" sz="2400" b="1" i="0" u="none" strike="noStrike" kern="1200" cap="none" spc="10" normalizeH="0" baseline="0" noProof="0" dirty="0" smtClean="0">
              <a:ln>
                <a:noFill/>
              </a:ln>
              <a:solidFill>
                <a:srgbClr val="FF6600"/>
              </a:solidFill>
              <a:effectLst/>
              <a:uLnTx/>
              <a:uFillTx/>
              <a:latin typeface="+mn-lt"/>
              <a:ea typeface="+mn-ea"/>
              <a:cs typeface="+mn-cs"/>
            </a:endParaRPr>
          </a:p>
          <a:p>
            <a:pPr algn="ctr">
              <a:buNone/>
            </a:pPr>
            <a:endParaRPr lang="pt-BR" sz="2400" dirty="0" smtClean="0"/>
          </a:p>
          <a:p>
            <a:pPr marL="514350" indent="-514350" algn="just">
              <a:buFont typeface="Wingdings" pitchFamily="2" charset="2"/>
              <a:buChar char="ü"/>
            </a:pPr>
            <a:r>
              <a:rPr lang="pt-BR" sz="2400" dirty="0" smtClean="0"/>
              <a:t>A TECNOLOGIA ASSISTIVA NUMA PROPOSIÇÃO </a:t>
            </a:r>
            <a:r>
              <a:rPr lang="pt-BR" sz="2400" dirty="0" smtClean="0"/>
              <a:t>PARA AUTONOMIA</a:t>
            </a:r>
            <a:endParaRPr lang="pt-BR" sz="2400" dirty="0" smtClean="0"/>
          </a:p>
          <a:p>
            <a:pPr marL="514350" indent="-514350" algn="just">
              <a:buFont typeface="Wingdings" pitchFamily="2" charset="2"/>
              <a:buChar char="ü"/>
            </a:pPr>
            <a:r>
              <a:rPr lang="pt-BR" sz="2400" dirty="0" smtClean="0"/>
              <a:t>A TA COMO CONHECIMENTO APLICADO PARA RESOLUÇÃO DE PROBLEMAS FUNCIONAIS ENFRENTADOS </a:t>
            </a:r>
            <a:r>
              <a:rPr lang="pt-BR" sz="2400" dirty="0" smtClean="0"/>
              <a:t>PELAS PESSOAS COM DEFICIÊNCIA</a:t>
            </a:r>
            <a:endParaRPr lang="pt-BR" sz="2400" dirty="0" smtClean="0"/>
          </a:p>
          <a:p>
            <a:pPr marL="514350" indent="-514350" algn="just">
              <a:buFont typeface="Wingdings" pitchFamily="2" charset="2"/>
              <a:buChar char="ü"/>
            </a:pPr>
            <a:r>
              <a:rPr lang="pt-BR" sz="2400" dirty="0" smtClean="0"/>
              <a:t>A TECNOLOGIA ASSISTIVA PROMOVENDO A RUPTURA DE BARREIRAS QUE IMPEDEM OU LIMITAM A PARTICIPAÇÃO </a:t>
            </a:r>
            <a:r>
              <a:rPr lang="pt-BR" sz="2400" dirty="0" smtClean="0"/>
              <a:t>DAS PESSOAS COM DEFICIÊNCIA NOS DESAFIOS COTIDIANOS </a:t>
            </a:r>
            <a:endParaRPr lang="pt-BR" sz="2400" dirty="0" smtClean="0"/>
          </a:p>
          <a:p>
            <a:pPr marL="457200" marR="0" lvl="1" indent="-182880" algn="just" defTabSz="914400" rtl="0" eaLnBrk="1" fontAlgn="auto" latinLnBrk="0" hangingPunct="1">
              <a:lnSpc>
                <a:spcPct val="90000"/>
              </a:lnSpc>
              <a:spcBef>
                <a:spcPts val="300"/>
              </a:spcBef>
              <a:spcAft>
                <a:spcPts val="300"/>
              </a:spcAft>
              <a:buClr>
                <a:schemeClr val="accent1"/>
              </a:buClr>
              <a:buSzTx/>
              <a:buFont typeface="Wingdings" pitchFamily="2" charset="2"/>
              <a:buChar char="v"/>
              <a:tabLst/>
              <a:defRPr/>
            </a:pPr>
            <a:endParaRPr kumimoji="0" lang="pt-BR" sz="16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SUPORTE PARA CARTAS - CARTÃO</a:t>
            </a:r>
            <a:endParaRPr lang="pt-BR" dirty="0"/>
          </a:p>
        </p:txBody>
      </p:sp>
      <p:sp>
        <p:nvSpPr>
          <p:cNvPr id="3" name="Espaço Reservado para Conteúdo 2"/>
          <p:cNvSpPr>
            <a:spLocks noGrp="1"/>
          </p:cNvSpPr>
          <p:nvPr>
            <p:ph idx="1"/>
          </p:nvPr>
        </p:nvSpPr>
        <p:spPr/>
        <p:txBody>
          <a:bodyPr/>
          <a:lstStyle/>
          <a:p>
            <a:endParaRPr lang="pt-BR"/>
          </a:p>
        </p:txBody>
      </p:sp>
      <p:pic>
        <p:nvPicPr>
          <p:cNvPr id="75778" name="Picture 2"/>
          <p:cNvPicPr>
            <a:picLocks noChangeAspect="1" noChangeArrowheads="1"/>
          </p:cNvPicPr>
          <p:nvPr/>
        </p:nvPicPr>
        <p:blipFill>
          <a:blip r:embed="rId2"/>
          <a:srcRect/>
          <a:stretch>
            <a:fillRect/>
          </a:stretch>
        </p:blipFill>
        <p:spPr bwMode="auto">
          <a:xfrm>
            <a:off x="2197874" y="1830578"/>
            <a:ext cx="7737712" cy="4750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59306" y="1064383"/>
            <a:ext cx="10809027" cy="4339650"/>
          </a:xfrm>
          <a:prstGeom prst="rect">
            <a:avLst/>
          </a:prstGeom>
        </p:spPr>
        <p:txBody>
          <a:bodyPr wrap="square">
            <a:spAutoFit/>
          </a:bodyPr>
          <a:lstStyle/>
          <a:p>
            <a:pPr algn="just"/>
            <a:r>
              <a:rPr lang="pt-BR" sz="2400" b="1" dirty="0" smtClean="0">
                <a:solidFill>
                  <a:srgbClr val="FF6600"/>
                </a:solidFill>
              </a:rPr>
              <a:t>SUPORTE PARA CARTAS - CARTÃO</a:t>
            </a:r>
          </a:p>
          <a:p>
            <a:pPr algn="just"/>
            <a:endParaRPr lang="pt-BR" dirty="0" smtClean="0"/>
          </a:p>
          <a:p>
            <a:pPr algn="just"/>
            <a:r>
              <a:rPr lang="pt-BR" b="1" dirty="0" smtClean="0"/>
              <a:t>Descrição: </a:t>
            </a:r>
            <a:r>
              <a:rPr lang="pt-BR" dirty="0" smtClean="0"/>
              <a:t>O suporte em cartão trata-se de uma adaptação simples que através de um plano inclinado vai facilitar o apoio de cartas. Indicado para pessoas com mobilidade reduzida, assim como é indicado para pessoas que apenas usam uma das mãos, recorrer a este suporte vai possibilitá-los de jogarem de forma mais autônoma. </a:t>
            </a:r>
          </a:p>
          <a:p>
            <a:pPr algn="just"/>
            <a:endParaRPr lang="pt-BR" b="1" dirty="0" smtClean="0"/>
          </a:p>
          <a:p>
            <a:pPr algn="just"/>
            <a:r>
              <a:rPr lang="pt-BR" b="1" dirty="0" smtClean="0"/>
              <a:t>Destinatários: </a:t>
            </a:r>
            <a:r>
              <a:rPr lang="pt-BR" dirty="0" smtClean="0"/>
              <a:t>Pessoas com dificuldades motoras que possuem pouca motricidade fina/Pessoas que apenas usam uma das mãos. </a:t>
            </a:r>
          </a:p>
          <a:p>
            <a:pPr algn="just"/>
            <a:endParaRPr lang="pt-BR" b="1" dirty="0" smtClean="0"/>
          </a:p>
          <a:p>
            <a:pPr algn="just"/>
            <a:r>
              <a:rPr lang="pt-BR" b="1" dirty="0" smtClean="0"/>
              <a:t>Materiais: </a:t>
            </a:r>
            <a:r>
              <a:rPr lang="pt-BR" dirty="0" smtClean="0"/>
              <a:t>Cartão duro ou cartolina de 20 cm x 25 cm; elástico; lápis; régua. </a:t>
            </a:r>
          </a:p>
          <a:p>
            <a:pPr algn="just"/>
            <a:endParaRPr lang="pt-BR" b="1" dirty="0" smtClean="0"/>
          </a:p>
          <a:p>
            <a:pPr algn="just"/>
            <a:r>
              <a:rPr lang="pt-BR" b="1" dirty="0" smtClean="0"/>
              <a:t>Elaboração:</a:t>
            </a:r>
            <a:endParaRPr lang="pt-BR" dirty="0" smtClean="0"/>
          </a:p>
          <a:p>
            <a:pPr marL="342900" indent="-342900" algn="just">
              <a:buAutoNum type="arabicPeriod"/>
            </a:pPr>
            <a:r>
              <a:rPr lang="pt-BR" dirty="0" smtClean="0"/>
              <a:t>Marcar no cartão as medidas 10 cm- 10 cm- 5cm, seguindo esta ordem, ficando dividido em 3 partes; </a:t>
            </a:r>
          </a:p>
          <a:p>
            <a:pPr marL="342900" indent="-342900" algn="just">
              <a:buAutoNum type="arabicPeriod"/>
            </a:pPr>
            <a:r>
              <a:rPr lang="pt-BR" dirty="0" smtClean="0"/>
              <a:t>Dobrar a primeira medida correspondendo a 10cm, e a medida 5 cm dobrada para a frente; </a:t>
            </a:r>
          </a:p>
          <a:p>
            <a:pPr algn="just"/>
            <a:r>
              <a:rPr lang="pt-BR" dirty="0" smtClean="0"/>
              <a:t>3. Usar o elástico para segurar as cartas se necessário.</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SUPORTE PARA CARTAS - TUBO</a:t>
            </a:r>
            <a:endParaRPr lang="pt-BR" b="1" dirty="0"/>
          </a:p>
        </p:txBody>
      </p:sp>
      <p:sp>
        <p:nvSpPr>
          <p:cNvPr id="3" name="Espaço Reservado para Conteúdo 2"/>
          <p:cNvSpPr>
            <a:spLocks noGrp="1"/>
          </p:cNvSpPr>
          <p:nvPr>
            <p:ph idx="1"/>
          </p:nvPr>
        </p:nvSpPr>
        <p:spPr/>
        <p:txBody>
          <a:bodyPr/>
          <a:lstStyle/>
          <a:p>
            <a:endParaRPr lang="pt-BR"/>
          </a:p>
        </p:txBody>
      </p:sp>
      <p:pic>
        <p:nvPicPr>
          <p:cNvPr id="76803" name="Picture 3"/>
          <p:cNvPicPr>
            <a:picLocks noChangeAspect="1" noChangeArrowheads="1"/>
          </p:cNvPicPr>
          <p:nvPr/>
        </p:nvPicPr>
        <p:blipFill>
          <a:blip r:embed="rId2"/>
          <a:srcRect/>
          <a:stretch>
            <a:fillRect/>
          </a:stretch>
        </p:blipFill>
        <p:spPr bwMode="auto">
          <a:xfrm>
            <a:off x="1674347" y="1799513"/>
            <a:ext cx="8563984" cy="375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72954" y="1064383"/>
            <a:ext cx="10795379" cy="5447645"/>
          </a:xfrm>
          <a:prstGeom prst="rect">
            <a:avLst/>
          </a:prstGeom>
        </p:spPr>
        <p:txBody>
          <a:bodyPr wrap="square">
            <a:spAutoFit/>
          </a:bodyPr>
          <a:lstStyle/>
          <a:p>
            <a:pPr algn="just"/>
            <a:r>
              <a:rPr lang="pt-BR" sz="2400" dirty="0" smtClean="0">
                <a:solidFill>
                  <a:srgbClr val="FF6600"/>
                </a:solidFill>
              </a:rPr>
              <a:t>SUPORTE PARA CARTAS- TUBO</a:t>
            </a:r>
          </a:p>
          <a:p>
            <a:pPr algn="just"/>
            <a:endParaRPr lang="pt-BR" dirty="0" smtClean="0"/>
          </a:p>
          <a:p>
            <a:pPr algn="just"/>
            <a:r>
              <a:rPr lang="pt-BR" b="1" dirty="0" smtClean="0"/>
              <a:t>Descrição</a:t>
            </a:r>
            <a:r>
              <a:rPr lang="pt-BR" dirty="0" smtClean="0"/>
              <a:t>: O suporte em tubo trata-se de uma adaptação simples que através de um tubo de espuma facilita o apoio de cartas.  Indicado para pessoas com mobilidade reduzida, ou com dificuldades motoras que lhe confira pouca motricidade fina, assim como para pessoas que apenas usam uma das mãos, recorrer a este suporte vai possibilitá-los de jogarem de forma mais autônoma. A sua funcionalidade não se limita apenas ao uso para jogos de cartas, também pode ser usado como suporte para cartões de imagens com simbologia para comunicação não verbal. Desta forma o indivíduo pode ser mais autônomo e comunicar por outro meio. Dadas as características do material, com toque macio e de uso fácil, torna estas tarefas mais prazerosas. </a:t>
            </a:r>
          </a:p>
          <a:p>
            <a:pPr algn="just"/>
            <a:endParaRPr lang="pt-BR" b="1" dirty="0" smtClean="0"/>
          </a:p>
          <a:p>
            <a:pPr algn="just"/>
            <a:r>
              <a:rPr lang="pt-BR" b="1" dirty="0" smtClean="0"/>
              <a:t>Destinatários</a:t>
            </a:r>
            <a:r>
              <a:rPr lang="pt-BR" dirty="0" smtClean="0"/>
              <a:t>: Pessoas com dificuldades motoras que possuem pouca motricidade fina/ pessoas com dificuldades em agarrar/ Pessoas que apenas usam uma das mãos. </a:t>
            </a:r>
          </a:p>
          <a:p>
            <a:pPr algn="just"/>
            <a:endParaRPr lang="pt-BR" b="1" dirty="0" smtClean="0"/>
          </a:p>
          <a:p>
            <a:pPr algn="just"/>
            <a:r>
              <a:rPr lang="pt-BR" b="1" dirty="0" smtClean="0"/>
              <a:t>Materiais</a:t>
            </a:r>
            <a:r>
              <a:rPr lang="pt-BR" dirty="0" smtClean="0"/>
              <a:t>: tubo de espuma (macarrão de piscinas) com 20 cm a 30 cm de comprimento; faca. </a:t>
            </a:r>
          </a:p>
          <a:p>
            <a:pPr algn="just"/>
            <a:endParaRPr lang="pt-BR" dirty="0" smtClean="0"/>
          </a:p>
          <a:p>
            <a:pPr algn="just"/>
            <a:r>
              <a:rPr lang="pt-BR" b="1" dirty="0" smtClean="0"/>
              <a:t>Elaboração</a:t>
            </a:r>
            <a:r>
              <a:rPr lang="pt-BR" dirty="0" smtClean="0"/>
              <a:t>:</a:t>
            </a:r>
          </a:p>
          <a:p>
            <a:pPr algn="just"/>
            <a:r>
              <a:rPr lang="pt-BR" dirty="0" smtClean="0"/>
              <a:t>1. Cortar o tubo de esponja com as medidas pretendidas, pode ser 20, 30 cm ou outra medida que seja pertinente; </a:t>
            </a:r>
          </a:p>
          <a:p>
            <a:pPr algn="just"/>
            <a:r>
              <a:rPr lang="pt-BR" dirty="0" smtClean="0"/>
              <a:t>2. Fazer uma abertura ao longo do comprimento do tubo, mas só até o meio em profundidade; </a:t>
            </a:r>
          </a:p>
          <a:p>
            <a:pPr algn="just"/>
            <a:r>
              <a:rPr lang="pt-BR" dirty="0" smtClean="0"/>
              <a:t>3. Colocar as cartas nas aberturas feitas anteriormente (devem ficar idênticas às imagens).</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
            </a:r>
            <a:br>
              <a:rPr lang="pt-BR" b="1" dirty="0" smtClean="0"/>
            </a:br>
            <a:r>
              <a:rPr lang="pt-BR" b="1" dirty="0" smtClean="0"/>
              <a:t>JOGOS</a:t>
            </a:r>
            <a:r>
              <a:rPr lang="pt-BR" b="1" dirty="0" smtClean="0"/>
              <a:t> ADAPTADOS </a:t>
            </a:r>
            <a:r>
              <a:rPr lang="pt-BR" b="1" dirty="0" smtClean="0"/>
              <a:t>I</a:t>
            </a:r>
            <a:endParaRPr lang="pt-BR" b="1" dirty="0"/>
          </a:p>
        </p:txBody>
      </p:sp>
      <p:sp>
        <p:nvSpPr>
          <p:cNvPr id="3" name="Espaço Reservado para Conteúdo 2"/>
          <p:cNvSpPr>
            <a:spLocks noGrp="1"/>
          </p:cNvSpPr>
          <p:nvPr>
            <p:ph idx="1"/>
          </p:nvPr>
        </p:nvSpPr>
        <p:spPr/>
        <p:txBody>
          <a:bodyPr/>
          <a:lstStyle/>
          <a:p>
            <a:endParaRPr lang="pt-BR"/>
          </a:p>
        </p:txBody>
      </p:sp>
      <p:pic>
        <p:nvPicPr>
          <p:cNvPr id="77826" name="Picture 2"/>
          <p:cNvPicPr>
            <a:picLocks noChangeAspect="1" noChangeArrowheads="1"/>
          </p:cNvPicPr>
          <p:nvPr/>
        </p:nvPicPr>
        <p:blipFill>
          <a:blip r:embed="rId2"/>
          <a:srcRect/>
          <a:stretch>
            <a:fillRect/>
          </a:stretch>
        </p:blipFill>
        <p:spPr bwMode="auto">
          <a:xfrm>
            <a:off x="1253177" y="1846785"/>
            <a:ext cx="8714377" cy="41582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259307" y="1064383"/>
            <a:ext cx="10754436" cy="4616648"/>
          </a:xfrm>
          <a:prstGeom prst="rect">
            <a:avLst/>
          </a:prstGeom>
        </p:spPr>
        <p:txBody>
          <a:bodyPr wrap="square">
            <a:spAutoFit/>
          </a:bodyPr>
          <a:lstStyle/>
          <a:p>
            <a:pPr algn="just"/>
            <a:r>
              <a:rPr lang="pt-BR" sz="2400" b="1" dirty="0" smtClean="0">
                <a:solidFill>
                  <a:srgbClr val="FF6600"/>
                </a:solidFill>
              </a:rPr>
              <a:t>DAMAS ADAPTADAS I</a:t>
            </a:r>
          </a:p>
          <a:p>
            <a:pPr algn="just"/>
            <a:endParaRPr lang="pt-BR" b="1" dirty="0" smtClean="0"/>
          </a:p>
          <a:p>
            <a:pPr algn="just"/>
            <a:r>
              <a:rPr lang="pt-BR" b="1" dirty="0" smtClean="0"/>
              <a:t>Descrição: </a:t>
            </a:r>
            <a:r>
              <a:rPr lang="pt-BR" dirty="0" smtClean="0"/>
              <a:t>As damas adaptadas I, consiste em ajustar o tradicional jogo de damas, de modo que seja possível a pessoas com dificuldades em agarrar, jogar de forma autônoma e independente. A adaptação consiste essencialmente em trocar as convencionais peças redondas por peças em formato quadrado complementadas por uma argola. Estas características vão permitir ao indivíduo com dificuldades a nível da motricidade fina, poder manipular as peças, consequentemente jogar de forma independente. Além de possibilitar jogar, este jogo também permite exercitar a coordenação, concentração, memória, percepção visual e extensão de dedos. </a:t>
            </a:r>
          </a:p>
          <a:p>
            <a:pPr algn="just"/>
            <a:endParaRPr lang="pt-BR" b="1" dirty="0" smtClean="0"/>
          </a:p>
          <a:p>
            <a:pPr algn="just"/>
            <a:r>
              <a:rPr lang="pt-BR" b="1" dirty="0" smtClean="0"/>
              <a:t>Destinatários: </a:t>
            </a:r>
            <a:r>
              <a:rPr lang="pt-BR" dirty="0" smtClean="0"/>
              <a:t>Pessoas com dificuldades motoras que possuem pouca motricidade fina/ pessoas com dificuldades em agarrar. </a:t>
            </a:r>
          </a:p>
          <a:p>
            <a:pPr algn="just"/>
            <a:endParaRPr lang="pt-BR" b="1" dirty="0" smtClean="0"/>
          </a:p>
          <a:p>
            <a:pPr algn="just"/>
            <a:r>
              <a:rPr lang="pt-BR" b="1" dirty="0" smtClean="0"/>
              <a:t>Material: </a:t>
            </a:r>
            <a:r>
              <a:rPr lang="pt-BR" dirty="0" smtClean="0"/>
              <a:t>Base de madeira ou isopor com 40 cm x40 cm, e de espessura cerca de 5 cm a 10 cm; 24 cubos de madeira ou isopor, com 3 x3 cm e espessura 3 cm; 24 pedaços de mangueira fina ou arame revestido com plástico forte, com 10 a 12 cm de comprimento; tintas - cor branca e preta, (devem aderir bem a madeira ou isopor); régua, tesoura e serra.</a:t>
            </a:r>
            <a:endParaRPr lang="pt-BR" b="1" dirty="0" smtClean="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68490" y="1064383"/>
            <a:ext cx="10727140" cy="3508653"/>
          </a:xfrm>
          <a:prstGeom prst="rect">
            <a:avLst/>
          </a:prstGeom>
        </p:spPr>
        <p:txBody>
          <a:bodyPr wrap="square">
            <a:spAutoFit/>
          </a:bodyPr>
          <a:lstStyle/>
          <a:p>
            <a:pPr algn="just"/>
            <a:r>
              <a:rPr lang="pt-BR" sz="2400" b="1" dirty="0" smtClean="0">
                <a:solidFill>
                  <a:srgbClr val="FF6600"/>
                </a:solidFill>
              </a:rPr>
              <a:t>DAMAS ADAPTADAS I</a:t>
            </a:r>
          </a:p>
          <a:p>
            <a:pPr algn="just"/>
            <a:endParaRPr lang="pt-BR" b="1" dirty="0" smtClean="0"/>
          </a:p>
          <a:p>
            <a:pPr algn="just"/>
            <a:r>
              <a:rPr lang="pt-BR" b="1" dirty="0" smtClean="0"/>
              <a:t>Elaboração: </a:t>
            </a:r>
          </a:p>
          <a:p>
            <a:pPr algn="just"/>
            <a:r>
              <a:rPr lang="pt-BR" dirty="0" smtClean="0"/>
              <a:t>1. Para a base é necessário madeira ou isopor 40 cm x 40 cm, e de espessura cerca de 5 cm a 10 cm. No caso da madeira, as arestas devem ficar bem polidas, para evitar corte; </a:t>
            </a:r>
          </a:p>
          <a:p>
            <a:pPr algn="just"/>
            <a:r>
              <a:rPr lang="pt-BR" dirty="0" smtClean="0"/>
              <a:t>2. Marcar na base, usando uma régua, quadrados de 5 x 5 cm; </a:t>
            </a:r>
          </a:p>
          <a:p>
            <a:pPr algn="just"/>
            <a:r>
              <a:rPr lang="pt-BR" dirty="0" smtClean="0"/>
              <a:t>3. Pintar 32 quadrados de branco e 32 quadrados de preto; </a:t>
            </a:r>
          </a:p>
          <a:p>
            <a:pPr algn="just"/>
            <a:r>
              <a:rPr lang="pt-BR" dirty="0" smtClean="0"/>
              <a:t>4. Usar 24 cubos de madeira ou isopor com 3 x 3 x 3 cm, que serão as peças do jogo; </a:t>
            </a:r>
          </a:p>
          <a:p>
            <a:pPr algn="just"/>
            <a:r>
              <a:rPr lang="pt-BR" dirty="0" smtClean="0"/>
              <a:t>5. Pintar 12 desses cubos numa cor e 12 noutra cor, pode ser utilizado o preto e branco, ou outras cores preferíveis; </a:t>
            </a:r>
          </a:p>
          <a:p>
            <a:pPr algn="just"/>
            <a:r>
              <a:rPr lang="pt-BR" dirty="0" smtClean="0"/>
              <a:t>6. Colocar em cada cubo, em formato de argola, a mangueira fina ou o arame revestido por plástico. Garantir que o material fique fixo aos cubos, para não comprometer quando em uso.</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solidFill>
                  <a:srgbClr val="000000"/>
                </a:solidFill>
              </a:rPr>
              <a:t>JOGOS</a:t>
            </a:r>
            <a:r>
              <a:rPr lang="pt-BR" b="1" dirty="0" smtClean="0">
                <a:solidFill>
                  <a:srgbClr val="000000"/>
                </a:solidFill>
              </a:rPr>
              <a:t> ADAPTADOS </a:t>
            </a:r>
            <a:r>
              <a:rPr lang="pt-BR" b="1" dirty="0" smtClean="0">
                <a:solidFill>
                  <a:srgbClr val="000000"/>
                </a:solidFill>
              </a:rPr>
              <a:t>II</a:t>
            </a:r>
            <a:endParaRPr lang="pt-BR" b="1" dirty="0">
              <a:solidFill>
                <a:srgbClr val="000000"/>
              </a:solidFill>
            </a:endParaRPr>
          </a:p>
        </p:txBody>
      </p:sp>
      <p:sp>
        <p:nvSpPr>
          <p:cNvPr id="3" name="Espaço Reservado para Conteúdo 2"/>
          <p:cNvSpPr>
            <a:spLocks noGrp="1"/>
          </p:cNvSpPr>
          <p:nvPr>
            <p:ph idx="1"/>
          </p:nvPr>
        </p:nvSpPr>
        <p:spPr/>
        <p:txBody>
          <a:bodyPr/>
          <a:lstStyle/>
          <a:p>
            <a:endParaRPr lang="pt-BR"/>
          </a:p>
        </p:txBody>
      </p:sp>
      <p:pic>
        <p:nvPicPr>
          <p:cNvPr id="78850" name="Picture 2"/>
          <p:cNvPicPr>
            <a:picLocks noChangeAspect="1" noChangeArrowheads="1"/>
          </p:cNvPicPr>
          <p:nvPr/>
        </p:nvPicPr>
        <p:blipFill>
          <a:blip r:embed="rId2"/>
          <a:srcRect/>
          <a:stretch>
            <a:fillRect/>
          </a:stretch>
        </p:blipFill>
        <p:spPr bwMode="auto">
          <a:xfrm>
            <a:off x="1812106" y="1894053"/>
            <a:ext cx="8600148" cy="43293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613143" y="1064383"/>
            <a:ext cx="10182236" cy="4893647"/>
          </a:xfrm>
          <a:prstGeom prst="rect">
            <a:avLst/>
          </a:prstGeom>
        </p:spPr>
        <p:txBody>
          <a:bodyPr wrap="square">
            <a:spAutoFit/>
          </a:bodyPr>
          <a:lstStyle/>
          <a:p>
            <a:pPr algn="just"/>
            <a:r>
              <a:rPr lang="pt-BR" sz="2400" b="1" dirty="0" smtClean="0">
                <a:solidFill>
                  <a:srgbClr val="FF6600"/>
                </a:solidFill>
              </a:rPr>
              <a:t>DAMAS ADAPTADAS II</a:t>
            </a:r>
          </a:p>
          <a:p>
            <a:pPr algn="just"/>
            <a:endParaRPr lang="pt-BR" b="1" dirty="0" smtClean="0"/>
          </a:p>
          <a:p>
            <a:pPr algn="just"/>
            <a:r>
              <a:rPr lang="pt-BR" b="1" dirty="0" smtClean="0"/>
              <a:t>Descrição: </a:t>
            </a:r>
            <a:r>
              <a:rPr lang="pt-BR" dirty="0" smtClean="0"/>
              <a:t>As damas adaptadas III, trata-se de outra alternativa que procura ajustar o tradicional jogo de damas, com o objetivo de tornar o jogo possível a pessoas com dificuldades em agarrar.  A adaptação consiste, fundamentalmente, em substituir as convencionais peças redondas por peças em formato de cone. Esta substituição irá oferecer ao indivíduo uma área de aperto de mão cheia (ao apertar os cones), permitindo à pessoa com dificuldades a nível de motricidade fina, possa manipular as peças, consequentemente jogar de forma autônoma e independente. </a:t>
            </a:r>
          </a:p>
          <a:p>
            <a:pPr algn="just"/>
            <a:r>
              <a:rPr lang="pt-BR" dirty="0" smtClean="0"/>
              <a:t>Criando momento de lazer, esta adaptação completa-se por permitir trabalhar a coordenação do exercício, concentração, memória, percepção visual e os movimentos por aperto de mão cheia. </a:t>
            </a:r>
          </a:p>
          <a:p>
            <a:pPr algn="just"/>
            <a:endParaRPr lang="pt-BR" b="1" dirty="0" smtClean="0"/>
          </a:p>
          <a:p>
            <a:pPr algn="just"/>
            <a:r>
              <a:rPr lang="pt-BR" b="1" dirty="0" smtClean="0"/>
              <a:t>Destinatários: </a:t>
            </a:r>
            <a:r>
              <a:rPr lang="pt-BR" dirty="0" smtClean="0"/>
              <a:t>Pessoas com dificuldades motoras que possuem pouca motricidade fina/ Pessoas com dificuldades em agarrar.</a:t>
            </a:r>
          </a:p>
          <a:p>
            <a:pPr algn="just"/>
            <a:endParaRPr lang="pt-BR" dirty="0" smtClean="0"/>
          </a:p>
          <a:p>
            <a:pPr algn="just"/>
            <a:r>
              <a:rPr lang="pt-BR" b="1" dirty="0" smtClean="0"/>
              <a:t>Materiais: </a:t>
            </a:r>
            <a:r>
              <a:rPr lang="pt-BR" dirty="0" smtClean="0"/>
              <a:t>base de madeira/cortiça/isopor com 40 cm x 40 cm, e de espessura cerca de 5 cm; 24 cones de plástico (exemplo: os cones das linhas); tintas - cor branca e preta, (devem aderir bem a madeira ou isopor); </a:t>
            </a:r>
          </a:p>
          <a:p>
            <a:pPr algn="just"/>
            <a:r>
              <a:rPr lang="pt-BR" dirty="0" smtClean="0"/>
              <a:t>régua, tesoura, serra e lixa.</a:t>
            </a:r>
            <a:endParaRPr lang="pt-BR" b="1" dirty="0" smtClean="0"/>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699845" cy="4893647"/>
          </a:xfrm>
          <a:prstGeom prst="rect">
            <a:avLst/>
          </a:prstGeom>
        </p:spPr>
        <p:txBody>
          <a:bodyPr wrap="square">
            <a:spAutoFit/>
          </a:bodyPr>
          <a:lstStyle/>
          <a:p>
            <a:pPr algn="just"/>
            <a:r>
              <a:rPr lang="pt-BR" sz="2400" b="1" dirty="0" smtClean="0">
                <a:solidFill>
                  <a:srgbClr val="FF6600"/>
                </a:solidFill>
              </a:rPr>
              <a:t>DAMAS ADAPTADAS II</a:t>
            </a:r>
          </a:p>
          <a:p>
            <a:pPr algn="just"/>
            <a:endParaRPr lang="pt-BR" b="1" dirty="0" smtClean="0"/>
          </a:p>
          <a:p>
            <a:pPr algn="just"/>
            <a:r>
              <a:rPr lang="pt-BR" b="1" dirty="0" smtClean="0"/>
              <a:t>Elaboração: </a:t>
            </a:r>
          </a:p>
          <a:p>
            <a:pPr algn="just"/>
            <a:r>
              <a:rPr lang="pt-BR" dirty="0" smtClean="0"/>
              <a:t>1. Para a base é necessário madeira/cortiça/isopor 40 cm x 40 cm, e de espessura cerca de 5 cm. No caso da madeira, as arestas devem ficar bem polidas, para evitar corte; </a:t>
            </a:r>
          </a:p>
          <a:p>
            <a:pPr algn="just"/>
            <a:r>
              <a:rPr lang="pt-BR" dirty="0" smtClean="0"/>
              <a:t>2. Marcar na base, usando uma régua, uma grelha com quadrados de 5 x 5 cm cada; </a:t>
            </a:r>
          </a:p>
          <a:p>
            <a:pPr algn="just"/>
            <a:r>
              <a:rPr lang="pt-BR" dirty="0" smtClean="0"/>
              <a:t>3. Pintar 32 quadrados de branco e 32 quadrados de preto. Podem apenas 32 quadrados serem pintados, e os restantes 32 permanecerem com a cor do material da base; </a:t>
            </a:r>
          </a:p>
          <a:p>
            <a:pPr algn="just"/>
            <a:r>
              <a:rPr lang="pt-BR" dirty="0" smtClean="0"/>
              <a:t>4. Usar 24 cones de plástico. Em que 12 devem ter a mesma cor, e os restantes 12 outra cor diferencial. Ou em alternativa, pintar 12 com cor branca e 12 com cor preta. </a:t>
            </a:r>
          </a:p>
          <a:p>
            <a:pPr algn="just"/>
            <a:endParaRPr lang="pt-BR" b="1" dirty="0" smtClean="0"/>
          </a:p>
          <a:p>
            <a:pPr algn="just"/>
            <a:r>
              <a:rPr lang="pt-BR" b="1" dirty="0" smtClean="0"/>
              <a:t>Nota: </a:t>
            </a:r>
          </a:p>
          <a:p>
            <a:pPr algn="just"/>
            <a:r>
              <a:rPr lang="pt-BR" dirty="0" smtClean="0"/>
              <a:t>1. Pode ser utilizado um tabuleiro tradicional, substituindo a necessidade de construir um de raiz, usando os cones como peças; </a:t>
            </a:r>
          </a:p>
          <a:p>
            <a:pPr algn="just"/>
            <a:r>
              <a:rPr lang="pt-BR" dirty="0" smtClean="0"/>
              <a:t>2. Para uma melhor fixação dos cones, nos 64 quadrados fazer círculos com, aproximadamente, 5 mm de profundidade. Ter em atenção que estes círculos não possuem diâmetro maior que 5 cm, e que tenham diâmetro compatível com o dos cones, para garantir que estes fiquem imóveis.</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10544423"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ALGUMAS CATEGORIAS </a:t>
            </a:r>
            <a:r>
              <a:rPr lang="pt-BR" b="1" u="sng" dirty="0" smtClean="0">
                <a:solidFill>
                  <a:srgbClr val="FF6600"/>
                </a:solidFill>
              </a:rPr>
              <a:t>DA TECNOLOGIA ASSISTIVA</a:t>
            </a:r>
          </a:p>
          <a:p>
            <a:pPr marL="0" indent="0" algn="just">
              <a:lnSpc>
                <a:spcPct val="100000"/>
              </a:lnSpc>
              <a:spcBef>
                <a:spcPts val="0"/>
              </a:spcBef>
              <a:spcAft>
                <a:spcPts val="0"/>
              </a:spcAft>
              <a:buNone/>
            </a:pPr>
            <a:endParaRPr lang="pt-BR" sz="2400" b="1" dirty="0" smtClean="0"/>
          </a:p>
          <a:p>
            <a:pPr marL="457200" indent="-457200" algn="just">
              <a:lnSpc>
                <a:spcPct val="100000"/>
              </a:lnSpc>
              <a:spcBef>
                <a:spcPts val="0"/>
              </a:spcBef>
              <a:spcAft>
                <a:spcPts val="0"/>
              </a:spcAft>
              <a:buFont typeface="+mj-lt"/>
              <a:buAutoNum type="arabicPeriod"/>
            </a:pPr>
            <a:r>
              <a:rPr lang="pt-BR" sz="2400" b="1" dirty="0" smtClean="0"/>
              <a:t>Auxílios para a vida diária</a:t>
            </a:r>
          </a:p>
          <a:p>
            <a:pPr marL="457200" indent="-457200" algn="just">
              <a:lnSpc>
                <a:spcPct val="100000"/>
              </a:lnSpc>
              <a:spcBef>
                <a:spcPts val="0"/>
              </a:spcBef>
              <a:spcAft>
                <a:spcPts val="0"/>
              </a:spcAft>
              <a:buFont typeface="+mj-lt"/>
              <a:buAutoNum type="arabicPeriod"/>
            </a:pPr>
            <a:r>
              <a:rPr lang="pt-BR" sz="2400" b="1" dirty="0" smtClean="0"/>
              <a:t>CSA - Comunicação Suplementar e/ou Alternativa</a:t>
            </a:r>
          </a:p>
          <a:p>
            <a:pPr marL="457200" indent="-457200" algn="just">
              <a:lnSpc>
                <a:spcPct val="100000"/>
              </a:lnSpc>
              <a:spcBef>
                <a:spcPts val="0"/>
              </a:spcBef>
              <a:spcAft>
                <a:spcPts val="0"/>
              </a:spcAft>
              <a:buFont typeface="+mj-lt"/>
              <a:buAutoNum type="arabicPeriod"/>
            </a:pPr>
            <a:r>
              <a:rPr lang="pt-BR" sz="2400" b="1" dirty="0" smtClean="0"/>
              <a:t>Recursos de acessibilidade ao computador</a:t>
            </a:r>
          </a:p>
          <a:p>
            <a:pPr marL="457200" indent="-457200" algn="just">
              <a:lnSpc>
                <a:spcPct val="100000"/>
              </a:lnSpc>
              <a:spcBef>
                <a:spcPts val="0"/>
              </a:spcBef>
              <a:spcAft>
                <a:spcPts val="0"/>
              </a:spcAft>
              <a:buFont typeface="+mj-lt"/>
              <a:buAutoNum type="arabicPeriod"/>
            </a:pPr>
            <a:r>
              <a:rPr lang="pt-BR" sz="2400" b="1" dirty="0" smtClean="0"/>
              <a:t>Adequação </a:t>
            </a:r>
            <a:r>
              <a:rPr lang="pt-BR" sz="2400" b="1" dirty="0" smtClean="0"/>
              <a:t>postural</a:t>
            </a:r>
          </a:p>
          <a:p>
            <a:pPr marL="457200" indent="-457200" algn="just">
              <a:lnSpc>
                <a:spcPct val="100000"/>
              </a:lnSpc>
              <a:spcBef>
                <a:spcPts val="0"/>
              </a:spcBef>
              <a:spcAft>
                <a:spcPts val="0"/>
              </a:spcAft>
              <a:buFont typeface="+mj-lt"/>
              <a:buAutoNum type="arabicPeriod"/>
            </a:pPr>
            <a:r>
              <a:rPr lang="pt-BR" sz="2400" b="1" dirty="0" smtClean="0"/>
              <a:t>Auxílios de </a:t>
            </a:r>
            <a:r>
              <a:rPr lang="pt-BR" sz="2400" b="1" dirty="0" smtClean="0"/>
              <a:t>mobilidade</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DOMINÓ DE TEXTURAS</a:t>
            </a:r>
            <a:endParaRPr lang="pt-BR" dirty="0"/>
          </a:p>
        </p:txBody>
      </p:sp>
      <p:sp>
        <p:nvSpPr>
          <p:cNvPr id="3" name="Espaço Reservado para Conteúdo 2"/>
          <p:cNvSpPr>
            <a:spLocks noGrp="1"/>
          </p:cNvSpPr>
          <p:nvPr>
            <p:ph idx="1"/>
          </p:nvPr>
        </p:nvSpPr>
        <p:spPr/>
        <p:txBody>
          <a:bodyPr/>
          <a:lstStyle/>
          <a:p>
            <a:endParaRPr lang="pt-BR"/>
          </a:p>
        </p:txBody>
      </p:sp>
      <p:pic>
        <p:nvPicPr>
          <p:cNvPr id="79874" name="Picture 2"/>
          <p:cNvPicPr>
            <a:picLocks noChangeAspect="1" noChangeArrowheads="1"/>
          </p:cNvPicPr>
          <p:nvPr/>
        </p:nvPicPr>
        <p:blipFill>
          <a:blip r:embed="rId2"/>
          <a:srcRect/>
          <a:stretch>
            <a:fillRect/>
          </a:stretch>
        </p:blipFill>
        <p:spPr bwMode="auto">
          <a:xfrm>
            <a:off x="1987328" y="1855953"/>
            <a:ext cx="8057438" cy="4309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5724644"/>
          </a:xfrm>
          <a:prstGeom prst="rect">
            <a:avLst/>
          </a:prstGeom>
        </p:spPr>
        <p:txBody>
          <a:bodyPr wrap="square">
            <a:spAutoFit/>
          </a:bodyPr>
          <a:lstStyle/>
          <a:p>
            <a:pPr algn="just"/>
            <a:r>
              <a:rPr lang="pt-BR" sz="2400" b="1" dirty="0" smtClean="0">
                <a:solidFill>
                  <a:srgbClr val="FF6600"/>
                </a:solidFill>
              </a:rPr>
              <a:t>DOMINÓ DE TEXTURAS</a:t>
            </a:r>
          </a:p>
          <a:p>
            <a:pPr algn="just"/>
            <a:endParaRPr lang="pt-BR" b="1" dirty="0" smtClean="0"/>
          </a:p>
          <a:p>
            <a:pPr algn="just"/>
            <a:r>
              <a:rPr lang="pt-BR" b="1" dirty="0" smtClean="0"/>
              <a:t>Descrição: </a:t>
            </a:r>
            <a:r>
              <a:rPr lang="pt-BR" dirty="0" smtClean="0"/>
              <a:t>O dominó de texturas é um jogo adaptado que permite o desenvolvimento da discriminação visual de padrões e discriminação tátil, requisitos importantes para pessoas com alterações sensoriais e dificuldades para discriminar, perceptualmente, estímulos visuais. As peças são confeccionadas com diferentes tecidos, desde, lã, veludo, malha, seda, feltro, espuma, lixa… o importante é garantir uma diversidade de texturas, para explorar o reconhecimento e sensação tátil. Para melhor manuseio as peças são ampliadas para os indivíduos com dificuldades em agarrar. Explorar o reconhecimento de texturas, desenvolver e estimular a curiosidade do indivíduo, assim como os conceitos de alcançar, pegar, sentir, buscar e direcionar. </a:t>
            </a:r>
          </a:p>
          <a:p>
            <a:pPr algn="just"/>
            <a:endParaRPr lang="pt-BR" b="1" dirty="0" smtClean="0"/>
          </a:p>
          <a:p>
            <a:pPr algn="just"/>
            <a:r>
              <a:rPr lang="pt-BR" b="1" dirty="0" smtClean="0"/>
              <a:t>Destinatários: </a:t>
            </a:r>
            <a:r>
              <a:rPr lang="pt-BR" dirty="0" smtClean="0"/>
              <a:t>Pessoas com dificuldades motoras que possuem pouca motricidade fina/ Pessoas com baixa-visão. </a:t>
            </a:r>
          </a:p>
          <a:p>
            <a:pPr algn="just"/>
            <a:endParaRPr lang="pt-BR" b="1" dirty="0" smtClean="0"/>
          </a:p>
          <a:p>
            <a:pPr algn="just"/>
            <a:r>
              <a:rPr lang="pt-BR" b="1" dirty="0" smtClean="0"/>
              <a:t>Materiais: </a:t>
            </a:r>
            <a:r>
              <a:rPr lang="pt-BR" dirty="0" smtClean="0"/>
              <a:t>Madeira com 9 cm x 4 cm x 0,5 cm (ou utilizar isopor ou plástico ou cartão resistente); tecidos com diferentes texturas: lã, veludo, malha, seda, feltro, espuma, lixa; tesoura e cola quente. </a:t>
            </a:r>
          </a:p>
          <a:p>
            <a:pPr algn="just"/>
            <a:endParaRPr lang="pt-BR" dirty="0" smtClean="0"/>
          </a:p>
          <a:p>
            <a:pPr algn="just"/>
            <a:r>
              <a:rPr lang="pt-BR" b="1" dirty="0" smtClean="0"/>
              <a:t>Elaboração:</a:t>
            </a:r>
          </a:p>
          <a:p>
            <a:pPr algn="just"/>
            <a:r>
              <a:rPr lang="pt-BR" dirty="0" smtClean="0"/>
              <a:t>1. Escolher o material a usar para a base, desde que permita dimensões de 9 cm x 4 cm x 0,5 cm. Total de 12 peças; </a:t>
            </a:r>
          </a:p>
          <a:p>
            <a:pPr algn="just"/>
            <a:r>
              <a:rPr lang="pt-BR" dirty="0" smtClean="0"/>
              <a:t>2. Cortar os tecidos com diferentes texturas em formato quadrado com 4 cm x 4 cm ou optar por outro formato. </a:t>
            </a:r>
          </a:p>
          <a:p>
            <a:pPr algn="just"/>
            <a:r>
              <a:rPr lang="pt-BR" dirty="0" smtClean="0"/>
              <a:t>3. Colar os tecidos na base, formando as diferentes combinações.</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TALHERES ADAPTADOS II: TUBO</a:t>
            </a:r>
            <a:endParaRPr lang="pt-BR" dirty="0"/>
          </a:p>
        </p:txBody>
      </p:sp>
      <p:pic>
        <p:nvPicPr>
          <p:cNvPr id="98306" name="Picture 2"/>
          <p:cNvPicPr>
            <a:picLocks noGrp="1" noChangeAspect="1" noChangeArrowheads="1"/>
          </p:cNvPicPr>
          <p:nvPr>
            <p:ph idx="1"/>
          </p:nvPr>
        </p:nvPicPr>
        <p:blipFill>
          <a:blip r:embed="rId2"/>
          <a:srcRect/>
          <a:stretch>
            <a:fillRect/>
          </a:stretch>
        </p:blipFill>
        <p:spPr bwMode="auto">
          <a:xfrm>
            <a:off x="1662421" y="1897039"/>
            <a:ext cx="8307454" cy="36439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5447645"/>
          </a:xfrm>
          <a:prstGeom prst="rect">
            <a:avLst/>
          </a:prstGeom>
        </p:spPr>
        <p:txBody>
          <a:bodyPr wrap="square">
            <a:spAutoFit/>
          </a:bodyPr>
          <a:lstStyle/>
          <a:p>
            <a:pPr algn="just"/>
            <a:r>
              <a:rPr lang="pt-BR" sz="2400" b="1" dirty="0" smtClean="0">
                <a:solidFill>
                  <a:srgbClr val="FF6600"/>
                </a:solidFill>
              </a:rPr>
              <a:t>TALHERES ADAPTADOS II: TUBO</a:t>
            </a:r>
          </a:p>
          <a:p>
            <a:pPr algn="just"/>
            <a:endParaRPr lang="pt-BR" dirty="0" smtClean="0"/>
          </a:p>
          <a:p>
            <a:pPr algn="just"/>
            <a:r>
              <a:rPr lang="pt-BR" b="1" dirty="0" smtClean="0"/>
              <a:t>Descrição</a:t>
            </a:r>
            <a:r>
              <a:rPr lang="pt-BR" dirty="0" smtClean="0"/>
              <a:t>: Os talheres adaptados II, consiste numa adaptação que pode ser obtida de forma prática, simples e econômica, recorrendo ao uso de um punho/tubo. Esta adaptação pode ser totalmente viável utilizando um punho do tipo bicicleta ou utilizando tubos de espuma/esponja. Utilizar este tipo de materiais vai proporcionar maior controlo na movimentação e boa estabilidade à pressão As suas propriedades vão evitar que escorregue durante o uso, além do que é resistente, impermeável e lavável. Este tipo de dispositivo aplica-se quando as pessoas apresentam dificuldades em pegar os talheres e levá-los à boca, ou que apenas apresentam movimentos globais e com fraca dissociação ao nível da mão e/ou dedos. </a:t>
            </a:r>
          </a:p>
          <a:p>
            <a:pPr algn="just"/>
            <a:endParaRPr lang="pt-BR" b="1" dirty="0" smtClean="0"/>
          </a:p>
          <a:p>
            <a:pPr algn="just"/>
            <a:r>
              <a:rPr lang="pt-BR" b="1" dirty="0" smtClean="0"/>
              <a:t>Destinatários</a:t>
            </a:r>
            <a:r>
              <a:rPr lang="pt-BR" dirty="0" smtClean="0"/>
              <a:t>: Pessoas com limitações da amplitude de movimento da mão/ Pessoas com pressão limitada ou ausente </a:t>
            </a:r>
          </a:p>
          <a:p>
            <a:pPr algn="just"/>
            <a:r>
              <a:rPr lang="pt-BR" b="1" dirty="0" smtClean="0"/>
              <a:t>Materiais</a:t>
            </a:r>
            <a:r>
              <a:rPr lang="pt-BR" dirty="0" smtClean="0"/>
              <a:t>: Punho (do tipo bicicleta) ou tubos de espuma/esponja; </a:t>
            </a:r>
          </a:p>
          <a:p>
            <a:pPr algn="just"/>
            <a:r>
              <a:rPr lang="pt-BR" b="1" dirty="0" smtClean="0"/>
              <a:t>Elaboração</a:t>
            </a:r>
            <a:r>
              <a:rPr lang="pt-BR" dirty="0" smtClean="0"/>
              <a:t>: 1º Analisar o talher que irá adaptar escolher o material que melhor se </a:t>
            </a:r>
            <a:r>
              <a:rPr lang="pt-BR" dirty="0" err="1" smtClean="0"/>
              <a:t>adequa</a:t>
            </a:r>
            <a:r>
              <a:rPr lang="pt-BR" dirty="0" smtClean="0"/>
              <a:t> (notar que os tubos em espuma/esponja apresentam varias dimensões e espessuras); 2. Após escolha quer do punho que irá adaptar, quer do objeto, proceder ao encaixe entre ambos. </a:t>
            </a:r>
          </a:p>
          <a:p>
            <a:pPr algn="just"/>
            <a:r>
              <a:rPr lang="pt-BR" b="1" dirty="0" smtClean="0"/>
              <a:t>Dica</a:t>
            </a:r>
            <a:r>
              <a:rPr lang="pt-BR" dirty="0" smtClean="0"/>
              <a:t>: 1. Para maior segurança e firmeza, pode-se colocar velcro entre o punho e percorrendo as costas da mão, garantindo maior estabilidade desta adaptação. 2. Se necessário dobrar os talheres para facilitar a alimentação, para tal usar um alicate. Posteriormente encaixar o punho/tubo na zona dobrada (exemplo </a:t>
            </a:r>
            <a:r>
              <a:rPr lang="pt-BR" dirty="0" err="1" smtClean="0"/>
              <a:t>1ªfigura</a:t>
            </a:r>
            <a:r>
              <a:rPr lang="pt-BR" dirty="0" smtClean="0"/>
              <a:t>).</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
            </a:r>
            <a:br>
              <a:rPr lang="pt-BR" b="1" dirty="0" smtClean="0"/>
            </a:br>
            <a:r>
              <a:rPr lang="pt-BR" b="1" dirty="0" smtClean="0"/>
              <a:t>TALHERES ADAPTADOS III: PESO</a:t>
            </a:r>
            <a:endParaRPr lang="pt-BR" b="1" dirty="0"/>
          </a:p>
        </p:txBody>
      </p:sp>
      <p:sp>
        <p:nvSpPr>
          <p:cNvPr id="4" name="Espaço Reservado para Conteúdo 3"/>
          <p:cNvSpPr>
            <a:spLocks noGrp="1"/>
          </p:cNvSpPr>
          <p:nvPr>
            <p:ph idx="1"/>
          </p:nvPr>
        </p:nvSpPr>
        <p:spPr/>
        <p:txBody>
          <a:bodyPr/>
          <a:lstStyle/>
          <a:p>
            <a:endParaRPr lang="pt-BR"/>
          </a:p>
        </p:txBody>
      </p:sp>
      <p:pic>
        <p:nvPicPr>
          <p:cNvPr id="99330" name="Picture 2"/>
          <p:cNvPicPr>
            <a:picLocks noChangeAspect="1" noChangeArrowheads="1"/>
          </p:cNvPicPr>
          <p:nvPr/>
        </p:nvPicPr>
        <p:blipFill>
          <a:blip r:embed="rId2"/>
          <a:srcRect/>
          <a:stretch>
            <a:fillRect/>
          </a:stretch>
        </p:blipFill>
        <p:spPr bwMode="auto">
          <a:xfrm>
            <a:off x="2251881" y="1811882"/>
            <a:ext cx="7618294" cy="34974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4893647"/>
          </a:xfrm>
          <a:prstGeom prst="rect">
            <a:avLst/>
          </a:prstGeom>
        </p:spPr>
        <p:txBody>
          <a:bodyPr wrap="square">
            <a:spAutoFit/>
          </a:bodyPr>
          <a:lstStyle/>
          <a:p>
            <a:pPr algn="just"/>
            <a:r>
              <a:rPr lang="pt-BR" sz="2400" b="1" dirty="0" smtClean="0">
                <a:solidFill>
                  <a:srgbClr val="FF6600"/>
                </a:solidFill>
              </a:rPr>
              <a:t>TALHERES ADAPTADOS III: PESO</a:t>
            </a:r>
          </a:p>
          <a:p>
            <a:pPr algn="just"/>
            <a:endParaRPr lang="pt-BR" dirty="0" smtClean="0"/>
          </a:p>
          <a:p>
            <a:pPr algn="just"/>
            <a:r>
              <a:rPr lang="pt-BR" b="1" dirty="0" smtClean="0"/>
              <a:t>Descrição: </a:t>
            </a:r>
            <a:r>
              <a:rPr lang="pt-BR" dirty="0" smtClean="0"/>
              <a:t>Os talheres adaptados III, consiste numa adaptação que pretende proporcionar maior controle sobre a movimentação. Para tal, o talher é adaptado com um tubo PVC de espessura cilíndrica e pesado, esta característica é possível graça ao revestimento em cimentos branco/gesso. </a:t>
            </a:r>
          </a:p>
          <a:p>
            <a:pPr algn="just"/>
            <a:r>
              <a:rPr lang="pt-BR" dirty="0" smtClean="0"/>
              <a:t>O cabo com peso irá estabilizar a mão, proporcionado ao utilizador uma boa aderência permitindo-lhe levar o talher á boca. </a:t>
            </a:r>
          </a:p>
          <a:p>
            <a:pPr algn="just"/>
            <a:r>
              <a:rPr lang="pt-BR" dirty="0" smtClean="0"/>
              <a:t>Ideal para pessoas com controlo manual limitado, com doença de Parkinson ou </a:t>
            </a:r>
            <a:r>
              <a:rPr lang="pt-BR" dirty="0" err="1" smtClean="0"/>
              <a:t>espasticidade</a:t>
            </a:r>
            <a:r>
              <a:rPr lang="pt-BR" dirty="0" smtClean="0"/>
              <a:t>. </a:t>
            </a:r>
          </a:p>
          <a:p>
            <a:pPr algn="just"/>
            <a:endParaRPr lang="pt-BR" b="1" dirty="0" smtClean="0"/>
          </a:p>
          <a:p>
            <a:pPr algn="just"/>
            <a:r>
              <a:rPr lang="pt-BR" b="1" dirty="0" smtClean="0"/>
              <a:t>Destinatários: </a:t>
            </a:r>
            <a:r>
              <a:rPr lang="pt-BR" dirty="0" smtClean="0"/>
              <a:t>Pessoa com Parkinson/ Pessoas que têm tremor, </a:t>
            </a:r>
            <a:r>
              <a:rPr lang="pt-BR" dirty="0" err="1" smtClean="0"/>
              <a:t>incoordenação</a:t>
            </a:r>
            <a:r>
              <a:rPr lang="pt-BR" dirty="0" smtClean="0"/>
              <a:t> ou fraqueza muscular </a:t>
            </a:r>
          </a:p>
          <a:p>
            <a:pPr algn="just"/>
            <a:endParaRPr lang="pt-BR" b="1" dirty="0" smtClean="0"/>
          </a:p>
          <a:p>
            <a:pPr algn="just"/>
            <a:r>
              <a:rPr lang="pt-BR" b="1" dirty="0" smtClean="0"/>
              <a:t>Materiais: </a:t>
            </a:r>
            <a:r>
              <a:rPr lang="pt-BR" dirty="0" smtClean="0"/>
              <a:t>Tubo </a:t>
            </a:r>
            <a:r>
              <a:rPr lang="pt-BR" dirty="0" err="1" smtClean="0"/>
              <a:t>pvc</a:t>
            </a:r>
            <a:r>
              <a:rPr lang="pt-BR" dirty="0" smtClean="0"/>
              <a:t> com 12cm de comprimento e 2.5 cm de diâmetro; Cimento branco/ gesso. </a:t>
            </a:r>
          </a:p>
          <a:p>
            <a:pPr algn="just"/>
            <a:endParaRPr lang="pt-BR" b="1" dirty="0" smtClean="0"/>
          </a:p>
          <a:p>
            <a:pPr algn="just"/>
            <a:r>
              <a:rPr lang="pt-BR" b="1" dirty="0" smtClean="0"/>
              <a:t>Elaboração: </a:t>
            </a:r>
          </a:p>
          <a:p>
            <a:pPr algn="just"/>
            <a:r>
              <a:rPr lang="pt-BR" dirty="0" smtClean="0"/>
              <a:t>1. É preciso um tubo de PVC 12 cm de comprimento por 2.5 diâmetro. </a:t>
            </a:r>
          </a:p>
          <a:p>
            <a:pPr algn="just"/>
            <a:r>
              <a:rPr lang="pt-BR" dirty="0" smtClean="0"/>
              <a:t>2. Colocar o talher no seu interior e encher com o cimento branco ou gesso. Esperar que seque, para adaptação ficar definida.</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smtClean="0"/>
              <a:t/>
            </a:r>
            <a:br>
              <a:rPr lang="pt-BR" b="1" dirty="0" smtClean="0"/>
            </a:br>
            <a:r>
              <a:rPr lang="pt-BR" b="1" dirty="0" smtClean="0"/>
              <a:t>TALHERES ADAPTADOS III: PESO</a:t>
            </a:r>
            <a:endParaRPr lang="pt-BR" b="1" dirty="0"/>
          </a:p>
        </p:txBody>
      </p:sp>
      <p:sp>
        <p:nvSpPr>
          <p:cNvPr id="4" name="Espaço Reservado para Conteúdo 3"/>
          <p:cNvSpPr>
            <a:spLocks noGrp="1"/>
          </p:cNvSpPr>
          <p:nvPr>
            <p:ph idx="1"/>
          </p:nvPr>
        </p:nvSpPr>
        <p:spPr/>
        <p:txBody>
          <a:bodyPr/>
          <a:lstStyle/>
          <a:p>
            <a:endParaRPr lang="pt-BR" dirty="0"/>
          </a:p>
        </p:txBody>
      </p:sp>
      <p:pic>
        <p:nvPicPr>
          <p:cNvPr id="100354" name="Picture 2"/>
          <p:cNvPicPr>
            <a:picLocks noChangeAspect="1" noChangeArrowheads="1"/>
          </p:cNvPicPr>
          <p:nvPr/>
        </p:nvPicPr>
        <p:blipFill>
          <a:blip r:embed="rId2"/>
          <a:srcRect/>
          <a:stretch>
            <a:fillRect/>
          </a:stretch>
        </p:blipFill>
        <p:spPr bwMode="auto">
          <a:xfrm>
            <a:off x="1842447" y="2162316"/>
            <a:ext cx="8196263" cy="3345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5447645"/>
          </a:xfrm>
          <a:prstGeom prst="rect">
            <a:avLst/>
          </a:prstGeom>
        </p:spPr>
        <p:txBody>
          <a:bodyPr wrap="square">
            <a:spAutoFit/>
          </a:bodyPr>
          <a:lstStyle/>
          <a:p>
            <a:pPr algn="just"/>
            <a:r>
              <a:rPr lang="pt-BR" sz="2400" b="1" dirty="0" smtClean="0">
                <a:solidFill>
                  <a:srgbClr val="FF6600"/>
                </a:solidFill>
              </a:rPr>
              <a:t>TALHERES ADAPTADOS IV: TIRA</a:t>
            </a:r>
            <a:endParaRPr lang="pt-BR" dirty="0" smtClean="0"/>
          </a:p>
          <a:p>
            <a:pPr algn="just"/>
            <a:endParaRPr lang="pt-BR" b="1" dirty="0" smtClean="0"/>
          </a:p>
          <a:p>
            <a:pPr algn="just"/>
            <a:r>
              <a:rPr lang="pt-BR" b="1" dirty="0" smtClean="0"/>
              <a:t>Descrição</a:t>
            </a:r>
            <a:r>
              <a:rPr lang="pt-BR" dirty="0" smtClean="0"/>
              <a:t>: Os talheres adaptados IV, trata-se o uso e uma tira como uma solução econômica, prática, funcional e ajustável à medida do utilizador.  A tira é indicada para ser colocada ao longo da palma e dorso da mão. Para introduzir a ferramenta a utilizar, neste caso, os talheres, possui um bolso na palma da mão, com dimensões suficientes para o objeto em questão.  Tanto a tira como o bolso podem ser feitos quer de couro, velcro ou faixa elástica, de modo que não comprometam a sua utilidade e garantam maior funcionalidade possível. </a:t>
            </a:r>
          </a:p>
          <a:p>
            <a:pPr algn="just"/>
            <a:r>
              <a:rPr lang="pt-BR" b="1" dirty="0" smtClean="0"/>
              <a:t>Destinatários</a:t>
            </a:r>
            <a:r>
              <a:rPr lang="pt-BR" dirty="0" smtClean="0"/>
              <a:t>: Pessoas com limitações da amplitude de movimento da mão/ </a:t>
            </a:r>
          </a:p>
          <a:p>
            <a:pPr algn="just"/>
            <a:r>
              <a:rPr lang="pt-BR" dirty="0" smtClean="0"/>
              <a:t>Pessoas com pressão limitada ou ausente </a:t>
            </a:r>
          </a:p>
          <a:p>
            <a:pPr algn="just"/>
            <a:r>
              <a:rPr lang="pt-BR" b="1" dirty="0" smtClean="0"/>
              <a:t>Materiais</a:t>
            </a:r>
            <a:r>
              <a:rPr lang="pt-BR" dirty="0" smtClean="0"/>
              <a:t>: Velcro/ Faixa elástica/ tecido/ couro </a:t>
            </a:r>
          </a:p>
          <a:p>
            <a:pPr algn="just"/>
            <a:endParaRPr lang="pt-BR" b="1" dirty="0" smtClean="0"/>
          </a:p>
          <a:p>
            <a:pPr algn="just"/>
            <a:r>
              <a:rPr lang="pt-BR" b="1" dirty="0" smtClean="0"/>
              <a:t>Elaboração</a:t>
            </a:r>
            <a:r>
              <a:rPr lang="pt-BR" dirty="0" smtClean="0"/>
              <a:t>: 1.Medir o contorno das costas e da palma da mão. A esta medida adicionar 6 cm para o bolso. </a:t>
            </a:r>
          </a:p>
          <a:p>
            <a:pPr algn="just"/>
            <a:r>
              <a:rPr lang="pt-BR" dirty="0" smtClean="0"/>
              <a:t>2. Cortar uma tira da material escolhido, garantir que tem pelo menos 3 cm de largura para o bolso. </a:t>
            </a:r>
          </a:p>
          <a:p>
            <a:pPr algn="just"/>
            <a:r>
              <a:rPr lang="pt-BR" dirty="0" smtClean="0"/>
              <a:t>3. Dobrar o pedaço de tecido (com as dimensões evidenciadas anteriormente) e costurar as pontas, de modo a deixar um bolso com cerca de 6cm por 3 cm. As dimensões do bolso dependem do objeto a que se destina, pode ser ajustáveis se necessário. </a:t>
            </a:r>
          </a:p>
          <a:p>
            <a:pPr algn="just"/>
            <a:r>
              <a:rPr lang="pt-BR" dirty="0" smtClean="0"/>
              <a:t>4. Ajustar a tira á mão, se necessário recorrer a velcro para melhor acomodação, e colocar o objeto a usar. </a:t>
            </a:r>
          </a:p>
          <a:p>
            <a:pPr algn="just"/>
            <a:r>
              <a:rPr lang="pt-BR" dirty="0" smtClean="0"/>
              <a:t>Dica: Para uma melhor ajuste e confecção, pode-se incluir um anel em “D” (como visível na 1. imagem) que juntamente com o velcro irão permitir um melhor ajuste.</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PRATO ADAPTADO</a:t>
            </a:r>
            <a:endParaRPr lang="pt-BR" b="1" dirty="0"/>
          </a:p>
        </p:txBody>
      </p:sp>
      <p:sp>
        <p:nvSpPr>
          <p:cNvPr id="4" name="Espaço Reservado para Conteúdo 3"/>
          <p:cNvSpPr>
            <a:spLocks noGrp="1"/>
          </p:cNvSpPr>
          <p:nvPr>
            <p:ph idx="1"/>
          </p:nvPr>
        </p:nvSpPr>
        <p:spPr/>
        <p:txBody>
          <a:bodyPr/>
          <a:lstStyle/>
          <a:p>
            <a:endParaRPr lang="pt-BR" dirty="0"/>
          </a:p>
        </p:txBody>
      </p:sp>
      <p:pic>
        <p:nvPicPr>
          <p:cNvPr id="101378" name="Picture 2"/>
          <p:cNvPicPr>
            <a:picLocks noChangeAspect="1" noChangeArrowheads="1"/>
          </p:cNvPicPr>
          <p:nvPr/>
        </p:nvPicPr>
        <p:blipFill>
          <a:blip r:embed="rId2"/>
          <a:srcRect/>
          <a:stretch>
            <a:fillRect/>
          </a:stretch>
        </p:blipFill>
        <p:spPr bwMode="auto">
          <a:xfrm>
            <a:off x="2279177" y="1927035"/>
            <a:ext cx="7576427" cy="3945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5447645"/>
          </a:xfrm>
          <a:prstGeom prst="rect">
            <a:avLst/>
          </a:prstGeom>
        </p:spPr>
        <p:txBody>
          <a:bodyPr wrap="square">
            <a:spAutoFit/>
          </a:bodyPr>
          <a:lstStyle/>
          <a:p>
            <a:pPr algn="just"/>
            <a:r>
              <a:rPr lang="pt-BR" sz="2400" b="1" dirty="0" smtClean="0">
                <a:solidFill>
                  <a:srgbClr val="FF6600"/>
                </a:solidFill>
              </a:rPr>
              <a:t>PRATO ADAPTADO</a:t>
            </a:r>
            <a:endParaRPr lang="pt-BR" b="1" dirty="0" smtClean="0"/>
          </a:p>
          <a:p>
            <a:pPr algn="just"/>
            <a:endParaRPr lang="pt-BR" dirty="0" smtClean="0"/>
          </a:p>
          <a:p>
            <a:pPr algn="just"/>
            <a:r>
              <a:rPr lang="pt-BR" b="1" dirty="0" smtClean="0"/>
              <a:t>Descrição</a:t>
            </a:r>
            <a:r>
              <a:rPr lang="pt-BR" dirty="0" smtClean="0"/>
              <a:t>: O prato adaptado reúne duas simples adaptações que facilitam o seu uso em pessoas com distúrbios motores.  Constituído por rebordo, que evita que a comida deslize para fora, juntamente com a base que fornecer maior suporte e estabilidade, reúne condições favoráveis ao utilizador para uma alimentação mais autônoma e capaz. Indicado para pessoas com distúrbios motores, mobilidade reduzida ou em treino de alimentação, quando combinado com talheres adaptados cria situações de maior autonomia e sem intervenção de terceiros. </a:t>
            </a:r>
          </a:p>
          <a:p>
            <a:pPr algn="just"/>
            <a:endParaRPr lang="pt-BR" b="1" dirty="0" smtClean="0"/>
          </a:p>
          <a:p>
            <a:pPr algn="just"/>
            <a:r>
              <a:rPr lang="pt-BR" b="1" dirty="0" smtClean="0"/>
              <a:t>Destinatários</a:t>
            </a:r>
            <a:r>
              <a:rPr lang="pt-BR" dirty="0" smtClean="0"/>
              <a:t>: Pessoas com distúrbios motores/ Pessoas com mobilidade reduzida </a:t>
            </a:r>
          </a:p>
          <a:p>
            <a:pPr algn="just"/>
            <a:endParaRPr lang="pt-BR" b="1" dirty="0" smtClean="0"/>
          </a:p>
          <a:p>
            <a:pPr algn="just"/>
            <a:r>
              <a:rPr lang="pt-BR" b="1" dirty="0" smtClean="0"/>
              <a:t>Materiais</a:t>
            </a:r>
            <a:r>
              <a:rPr lang="pt-BR" dirty="0" smtClean="0"/>
              <a:t>:  Recipiente redondo de plástico com tampa; Pistola de silicone/cola quente; X-ato ou tesoura; </a:t>
            </a:r>
          </a:p>
          <a:p>
            <a:pPr algn="just"/>
            <a:endParaRPr lang="pt-BR" b="1" dirty="0" smtClean="0"/>
          </a:p>
          <a:p>
            <a:pPr algn="just"/>
            <a:r>
              <a:rPr lang="pt-BR" b="1" dirty="0" smtClean="0"/>
              <a:t>Elaboração</a:t>
            </a:r>
            <a:r>
              <a:rPr lang="pt-BR" dirty="0" smtClean="0"/>
              <a:t>: </a:t>
            </a:r>
          </a:p>
          <a:p>
            <a:pPr algn="just"/>
            <a:r>
              <a:rPr lang="pt-BR" dirty="0" smtClean="0"/>
              <a:t>1. No recipiente de plástico marcar uma linha que o divide a meio e seja em formato meia-lua. (1ª Imagem); </a:t>
            </a:r>
          </a:p>
          <a:p>
            <a:pPr algn="just"/>
            <a:r>
              <a:rPr lang="pt-BR" dirty="0" smtClean="0"/>
              <a:t>2. Cortar a marcação anterior e aparar as arestas com lixa se evidenciar lascas. </a:t>
            </a:r>
          </a:p>
          <a:p>
            <a:pPr algn="just"/>
            <a:r>
              <a:rPr lang="pt-BR" dirty="0" smtClean="0"/>
              <a:t>3. Colocar silicone na base (parte de baixo) do recipiente e cola-lo á tampa (deve estar virada ao contrário). Depois do silicone seco, o prato encontra-se em perfeitas condições para ser utilizado. Se o dispositivo se apresentar instável, colocar ventosas/borrachas antiderrapantes na base ou colocá-lo numa superfície antiderrapante.</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7607260"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CATEGORIAS DA TECNOLOGIA ASSISTIVA</a:t>
            </a:r>
          </a:p>
          <a:p>
            <a:pPr marL="0" indent="0" algn="just">
              <a:lnSpc>
                <a:spcPct val="100000"/>
              </a:lnSpc>
              <a:spcBef>
                <a:spcPts val="0"/>
              </a:spcBef>
              <a:spcAft>
                <a:spcPts val="0"/>
              </a:spcAft>
              <a:buNone/>
            </a:pPr>
            <a:endParaRPr lang="pt-BR" sz="2400" b="1" dirty="0" smtClean="0"/>
          </a:p>
          <a:p>
            <a:pPr marL="457200" indent="-457200" algn="just">
              <a:lnSpc>
                <a:spcPct val="100000"/>
              </a:lnSpc>
              <a:spcBef>
                <a:spcPts val="0"/>
              </a:spcBef>
              <a:spcAft>
                <a:spcPts val="0"/>
              </a:spcAft>
              <a:buFont typeface="+mj-lt"/>
              <a:buAutoNum type="arabicPeriod"/>
            </a:pPr>
            <a:r>
              <a:rPr lang="pt-BR" sz="2400" b="1" dirty="0" smtClean="0"/>
              <a:t>Auxílios para a vida diária</a:t>
            </a:r>
          </a:p>
          <a:p>
            <a:pPr marL="457200" indent="-457200" algn="just">
              <a:lnSpc>
                <a:spcPct val="100000"/>
              </a:lnSpc>
              <a:spcBef>
                <a:spcPts val="0"/>
              </a:spcBef>
              <a:spcAft>
                <a:spcPts val="0"/>
              </a:spcAft>
              <a:buFont typeface="+mj-lt"/>
              <a:buAutoNum type="arabicPeriod"/>
            </a:pPr>
            <a:endParaRPr lang="pt-BR" sz="2400" b="1" dirty="0" smtClean="0"/>
          </a:p>
          <a:p>
            <a:pPr marL="0" indent="0" algn="just">
              <a:lnSpc>
                <a:spcPct val="100000"/>
              </a:lnSpc>
              <a:spcBef>
                <a:spcPts val="0"/>
              </a:spcBef>
              <a:spcAft>
                <a:spcPts val="0"/>
              </a:spcAft>
              <a:buNone/>
            </a:pPr>
            <a:r>
              <a:rPr lang="pt-BR" sz="2400" dirty="0" smtClean="0"/>
              <a:t>Materiais e produtos para auxílio em tarefas cotidianas tais como: comer, cozinhar, vestir-se, tomar banho e executar necessidades pessoais, manutenção da casa etc.</a:t>
            </a:r>
          </a:p>
        </p:txBody>
      </p:sp>
      <p:pic>
        <p:nvPicPr>
          <p:cNvPr id="5" name="Imagem 4" descr="http://www.assistiva.com.br/ta1.jpg"/>
          <p:cNvPicPr/>
          <p:nvPr/>
        </p:nvPicPr>
        <p:blipFill>
          <a:blip r:embed="rId2" cstate="print"/>
          <a:srcRect/>
          <a:stretch>
            <a:fillRect/>
          </a:stretch>
        </p:blipFill>
        <p:spPr bwMode="auto">
          <a:xfrm>
            <a:off x="8120418" y="2361062"/>
            <a:ext cx="2893324" cy="2347415"/>
          </a:xfrm>
          <a:prstGeom prst="rect">
            <a:avLst/>
          </a:prstGeom>
          <a:noFill/>
          <a:ln w="9525">
            <a:noFill/>
            <a:miter lim="800000"/>
            <a:headEnd/>
            <a:tailEnd/>
          </a:ln>
        </p:spPr>
      </p:pic>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
            </a:r>
            <a:br>
              <a:rPr lang="pt-BR" dirty="0" smtClean="0"/>
            </a:br>
            <a:r>
              <a:rPr lang="pt-BR" b="1" dirty="0" smtClean="0"/>
              <a:t>ELAVAÇÃO PARA PRATO</a:t>
            </a:r>
            <a:endParaRPr lang="pt-BR" b="1" dirty="0"/>
          </a:p>
        </p:txBody>
      </p:sp>
      <p:sp>
        <p:nvSpPr>
          <p:cNvPr id="4" name="Espaço Reservado para Conteúdo 3"/>
          <p:cNvSpPr>
            <a:spLocks noGrp="1"/>
          </p:cNvSpPr>
          <p:nvPr>
            <p:ph idx="1"/>
          </p:nvPr>
        </p:nvSpPr>
        <p:spPr/>
        <p:txBody>
          <a:bodyPr/>
          <a:lstStyle/>
          <a:p>
            <a:endParaRPr lang="pt-BR" dirty="0"/>
          </a:p>
        </p:txBody>
      </p:sp>
      <p:pic>
        <p:nvPicPr>
          <p:cNvPr id="102402" name="Picture 2"/>
          <p:cNvPicPr>
            <a:picLocks noChangeAspect="1" noChangeArrowheads="1"/>
          </p:cNvPicPr>
          <p:nvPr/>
        </p:nvPicPr>
        <p:blipFill>
          <a:blip r:embed="rId2"/>
          <a:srcRect/>
          <a:stretch>
            <a:fillRect/>
          </a:stretch>
        </p:blipFill>
        <p:spPr bwMode="auto">
          <a:xfrm>
            <a:off x="1849345" y="1832212"/>
            <a:ext cx="7988133" cy="35177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DE BAIXO CUSTO </a:t>
            </a:r>
            <a:endParaRPr lang="pt-BR" sz="4000" dirty="0"/>
          </a:p>
        </p:txBody>
      </p:sp>
      <p:sp>
        <p:nvSpPr>
          <p:cNvPr id="4" name="Retângulo 3"/>
          <p:cNvSpPr/>
          <p:nvPr/>
        </p:nvSpPr>
        <p:spPr>
          <a:xfrm>
            <a:off x="327546" y="1064383"/>
            <a:ext cx="10740788" cy="4616648"/>
          </a:xfrm>
          <a:prstGeom prst="rect">
            <a:avLst/>
          </a:prstGeom>
        </p:spPr>
        <p:txBody>
          <a:bodyPr wrap="square">
            <a:spAutoFit/>
          </a:bodyPr>
          <a:lstStyle/>
          <a:p>
            <a:pPr algn="just"/>
            <a:r>
              <a:rPr lang="pt-BR" sz="2400" b="1" dirty="0" smtClean="0">
                <a:solidFill>
                  <a:srgbClr val="FF6600"/>
                </a:solidFill>
              </a:rPr>
              <a:t>ELEVAÇÃO PARA PRATO</a:t>
            </a:r>
            <a:endParaRPr lang="pt-BR" b="1" dirty="0" smtClean="0"/>
          </a:p>
          <a:p>
            <a:pPr algn="just"/>
            <a:endParaRPr lang="pt-BR" dirty="0" smtClean="0"/>
          </a:p>
          <a:p>
            <a:pPr algn="just"/>
            <a:r>
              <a:rPr lang="pt-BR" b="1" dirty="0" smtClean="0"/>
              <a:t>Descrição: </a:t>
            </a:r>
            <a:r>
              <a:rPr lang="pt-BR" dirty="0" smtClean="0"/>
              <a:t>O elevador para prato é uma base de apoio que pode elevar o nível do prato a fim de facilitar a tarefa de comer. O objetivo é altear o prato a uma distância mais confortável e cômoda a pessoas que usam cadeira de rodas ou pessoas com mobilidade reduzida. </a:t>
            </a:r>
          </a:p>
          <a:p>
            <a:pPr algn="just"/>
            <a:endParaRPr lang="pt-BR" b="1" dirty="0" smtClean="0"/>
          </a:p>
          <a:p>
            <a:pPr algn="just"/>
            <a:r>
              <a:rPr lang="pt-BR" b="1" dirty="0" smtClean="0"/>
              <a:t>Destinatários: </a:t>
            </a:r>
            <a:r>
              <a:rPr lang="pt-BR" dirty="0" smtClean="0"/>
              <a:t>Pessoas com mobilidade reduzida de membros superiores e problema de equilíbrio. </a:t>
            </a:r>
          </a:p>
          <a:p>
            <a:pPr algn="just"/>
            <a:endParaRPr lang="pt-BR" b="1" dirty="0" smtClean="0"/>
          </a:p>
          <a:p>
            <a:pPr algn="just"/>
            <a:r>
              <a:rPr lang="pt-BR" b="1" dirty="0" smtClean="0"/>
              <a:t>Material: </a:t>
            </a:r>
            <a:r>
              <a:rPr lang="pt-BR" dirty="0" smtClean="0"/>
              <a:t>Parte superior de uma caixa de papelão resistente;  Papel plastificado (para revestir); Tesoura. </a:t>
            </a:r>
          </a:p>
          <a:p>
            <a:pPr algn="just"/>
            <a:endParaRPr lang="pt-BR" dirty="0" smtClean="0"/>
          </a:p>
          <a:p>
            <a:pPr algn="just"/>
            <a:r>
              <a:rPr lang="pt-BR" b="1" dirty="0" smtClean="0"/>
              <a:t>Elaboração: </a:t>
            </a:r>
          </a:p>
          <a:p>
            <a:pPr algn="just"/>
            <a:r>
              <a:rPr lang="pt-BR" dirty="0" smtClean="0"/>
              <a:t>1. Cortar a parte da caixa de papelão a utilizar, certificar que é resistente. </a:t>
            </a:r>
          </a:p>
          <a:p>
            <a:pPr algn="just"/>
            <a:r>
              <a:rPr lang="pt-BR" dirty="0" smtClean="0"/>
              <a:t>2. Revestir a estrutura anterior com papel plastificado, dando um caráter mais forte e torna-se fácil de limpar. </a:t>
            </a:r>
          </a:p>
          <a:p>
            <a:pPr algn="just"/>
            <a:endParaRPr lang="pt-BR" b="1" dirty="0" smtClean="0"/>
          </a:p>
          <a:p>
            <a:pPr algn="just"/>
            <a:r>
              <a:rPr lang="pt-BR" b="1" dirty="0" smtClean="0"/>
              <a:t>Dica: </a:t>
            </a:r>
            <a:r>
              <a:rPr lang="pt-BR" dirty="0" smtClean="0"/>
              <a:t>De forma a evitar que a estrutura deslize na mesa comprometendo a tarefa de alimentação, deve ser colocado em cima de uma superfície antiderrapante, garantindo que a mesma permanece imóvel.</a:t>
            </a:r>
          </a:p>
        </p:txBody>
      </p:sp>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7524133"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CATEGORIAS DA TECNOLOGIA ASSISTIVA</a:t>
            </a:r>
          </a:p>
          <a:p>
            <a:pPr marL="0" indent="0" algn="just">
              <a:lnSpc>
                <a:spcPct val="100000"/>
              </a:lnSpc>
              <a:spcBef>
                <a:spcPts val="0"/>
              </a:spcBef>
              <a:spcAft>
                <a:spcPts val="0"/>
              </a:spcAft>
              <a:buNone/>
            </a:pPr>
            <a:endParaRPr lang="pt-BR" sz="2400" b="1" dirty="0" smtClean="0"/>
          </a:p>
          <a:p>
            <a:pPr marL="457200" indent="-457200" algn="just">
              <a:lnSpc>
                <a:spcPct val="100000"/>
              </a:lnSpc>
              <a:spcBef>
                <a:spcPts val="0"/>
              </a:spcBef>
              <a:spcAft>
                <a:spcPts val="0"/>
              </a:spcAft>
              <a:buNone/>
            </a:pPr>
            <a:r>
              <a:rPr lang="pt-BR" sz="2400" b="1" dirty="0" smtClean="0"/>
              <a:t>2. CSA - Comunicação Suplementar e/ou Alternativa</a:t>
            </a:r>
          </a:p>
          <a:p>
            <a:pPr marL="457200" indent="-45720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dirty="0" smtClean="0"/>
              <a:t>Recursos, eletrônicos ou não, que permitem a comunicação expressiva e receptiva das pessoas sem a fala ou com limitações da mesma. São muito utilizadas as pranchas de comunicação com os símbolos PCS ou </a:t>
            </a:r>
            <a:r>
              <a:rPr lang="pt-BR" sz="2400" dirty="0" err="1" smtClean="0"/>
              <a:t>Bliss</a:t>
            </a:r>
            <a:r>
              <a:rPr lang="pt-BR" sz="2400" dirty="0" smtClean="0"/>
              <a:t> além de </a:t>
            </a:r>
            <a:r>
              <a:rPr lang="pt-BR" sz="2400" dirty="0" err="1" smtClean="0"/>
              <a:t>vocalizadores</a:t>
            </a:r>
            <a:r>
              <a:rPr lang="pt-BR" sz="2400" dirty="0" smtClean="0"/>
              <a:t> e softwares dedicados para este fim.</a:t>
            </a:r>
          </a:p>
        </p:txBody>
      </p:sp>
      <p:pic>
        <p:nvPicPr>
          <p:cNvPr id="10242" name="Picture 2" descr="http://www.toaline.com.br/images/CSA.gif"/>
          <p:cNvPicPr>
            <a:picLocks noChangeAspect="1" noChangeArrowheads="1"/>
          </p:cNvPicPr>
          <p:nvPr/>
        </p:nvPicPr>
        <p:blipFill>
          <a:blip r:embed="rId2"/>
          <a:srcRect/>
          <a:stretch>
            <a:fillRect/>
          </a:stretch>
        </p:blipFill>
        <p:spPr bwMode="auto">
          <a:xfrm>
            <a:off x="7975928" y="2688609"/>
            <a:ext cx="3201589" cy="2152106"/>
          </a:xfrm>
          <a:prstGeom prst="rect">
            <a:avLst/>
          </a:prstGeom>
          <a:noFill/>
        </p:spPr>
      </p:pic>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559" y="195381"/>
            <a:ext cx="10515600" cy="788298"/>
          </a:xfrm>
        </p:spPr>
        <p:txBody>
          <a:bodyPr>
            <a:noAutofit/>
          </a:bodyPr>
          <a:lstStyle/>
          <a:p>
            <a:pPr algn="ctr"/>
            <a:r>
              <a:rPr lang="pt-BR" sz="4000" b="1" dirty="0" smtClean="0"/>
              <a:t>TECNOLOGIA ASSISTIVA </a:t>
            </a:r>
            <a:endParaRPr lang="pt-BR" sz="4000" dirty="0"/>
          </a:p>
        </p:txBody>
      </p:sp>
      <p:sp>
        <p:nvSpPr>
          <p:cNvPr id="4" name="Espaço Reservado para Conteúdo 2"/>
          <p:cNvSpPr>
            <a:spLocks noGrp="1"/>
          </p:cNvSpPr>
          <p:nvPr>
            <p:ph idx="1"/>
          </p:nvPr>
        </p:nvSpPr>
        <p:spPr>
          <a:xfrm>
            <a:off x="220558" y="1246910"/>
            <a:ext cx="7731951" cy="543098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00000"/>
              </a:lnSpc>
              <a:spcBef>
                <a:spcPts val="0"/>
              </a:spcBef>
              <a:spcAft>
                <a:spcPts val="0"/>
              </a:spcAft>
              <a:buNone/>
            </a:pPr>
            <a:r>
              <a:rPr lang="pt-BR" b="1" u="sng" dirty="0" smtClean="0">
                <a:solidFill>
                  <a:srgbClr val="FF6600"/>
                </a:solidFill>
              </a:rPr>
              <a:t>CATEGORIAS DA TECNOLOGIA ASSISTIVA</a:t>
            </a:r>
          </a:p>
          <a:p>
            <a:pPr marL="0" indent="0" algn="just">
              <a:lnSpc>
                <a:spcPct val="100000"/>
              </a:lnSpc>
              <a:spcBef>
                <a:spcPts val="0"/>
              </a:spcBef>
              <a:spcAft>
                <a:spcPts val="0"/>
              </a:spcAft>
              <a:buNone/>
            </a:pPr>
            <a:endParaRPr lang="pt-BR" sz="2400" b="1" dirty="0" smtClean="0"/>
          </a:p>
          <a:p>
            <a:pPr marL="0" indent="0" algn="just">
              <a:lnSpc>
                <a:spcPct val="100000"/>
              </a:lnSpc>
              <a:spcBef>
                <a:spcPts val="0"/>
              </a:spcBef>
              <a:spcAft>
                <a:spcPts val="0"/>
              </a:spcAft>
              <a:buNone/>
            </a:pPr>
            <a:r>
              <a:rPr lang="pt-BR" sz="2400" b="1" dirty="0" smtClean="0"/>
              <a:t>3. Recursos de Acessibilidade ao computador</a:t>
            </a:r>
          </a:p>
          <a:p>
            <a:pPr marL="0" indent="0" algn="just">
              <a:lnSpc>
                <a:spcPct val="100000"/>
              </a:lnSpc>
              <a:spcBef>
                <a:spcPts val="0"/>
              </a:spcBef>
              <a:spcAft>
                <a:spcPts val="0"/>
              </a:spcAft>
              <a:buNone/>
            </a:pPr>
            <a:r>
              <a:rPr lang="pt-BR" sz="2400" dirty="0" smtClean="0"/>
              <a:t>Auxílios </a:t>
            </a:r>
            <a:r>
              <a:rPr lang="pt-BR" sz="2400" dirty="0" smtClean="0"/>
              <a:t>alternativos de acesso (ponteiras de cabeça, de luz), teclados modificados ou alternativos, </a:t>
            </a:r>
            <a:r>
              <a:rPr lang="pt-BR" sz="2400" dirty="0" smtClean="0"/>
              <a:t>que </a:t>
            </a:r>
            <a:r>
              <a:rPr lang="pt-BR" sz="2400" dirty="0" smtClean="0"/>
              <a:t>permitem que as pessoas com deficiência utilizem o computador.</a:t>
            </a:r>
          </a:p>
        </p:txBody>
      </p:sp>
      <p:pic>
        <p:nvPicPr>
          <p:cNvPr id="5" name="Imagem 4" descr="http://www.assistiva.com.br/ta3.jpg"/>
          <p:cNvPicPr/>
          <p:nvPr/>
        </p:nvPicPr>
        <p:blipFill>
          <a:blip r:embed="rId2" cstate="print"/>
          <a:srcRect/>
          <a:stretch>
            <a:fillRect/>
          </a:stretch>
        </p:blipFill>
        <p:spPr bwMode="auto">
          <a:xfrm>
            <a:off x="8285016" y="2265529"/>
            <a:ext cx="2701431" cy="2389598"/>
          </a:xfrm>
          <a:prstGeom prst="rect">
            <a:avLst/>
          </a:prstGeom>
          <a:noFill/>
          <a:ln w="9525">
            <a:noFill/>
            <a:miter lim="800000"/>
            <a:headEnd/>
            <a:tailEnd/>
          </a:ln>
        </p:spPr>
      </p:pic>
    </p:spTree>
    <p:extLst>
      <p:ext uri="{BB962C8B-B14F-4D97-AF65-F5344CB8AC3E}">
        <p14:creationId xmlns:p14="http://schemas.microsoft.com/office/powerpoint/2010/main" xmlns="" val="265815390"/>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TW Cen MT">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xmlns="" name="View" id="{BA0EB5A6-F2D4-4F82-977B-64ADEE4A2A69}" vid="{3969A8A2-35DB-4E3B-8885-16FD20568674}"/>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TM03457515[[fn=Exibir]]</Template>
  <TotalTime>3338</TotalTime>
  <Words>7091</Words>
  <Application>Microsoft Office PowerPoint</Application>
  <PresentationFormat>Personalizar</PresentationFormat>
  <Paragraphs>475</Paragraphs>
  <Slides>71</Slides>
  <Notes>0</Notes>
  <HiddenSlides>0</HiddenSlides>
  <MMClips>0</MMClips>
  <ScaleCrop>false</ScaleCrop>
  <HeadingPairs>
    <vt:vector size="4" baseType="variant">
      <vt:variant>
        <vt:lpstr>Tema</vt:lpstr>
      </vt:variant>
      <vt:variant>
        <vt:i4>1</vt:i4>
      </vt:variant>
      <vt:variant>
        <vt:lpstr>Títulos de slides</vt:lpstr>
      </vt:variant>
      <vt:variant>
        <vt:i4>71</vt:i4>
      </vt:variant>
    </vt:vector>
  </HeadingPairs>
  <TitlesOfParts>
    <vt:vector size="72" baseType="lpstr">
      <vt:lpstr>View</vt:lpstr>
      <vt:lpstr>TECNOLOGIA ASSISTIVA </vt:lpstr>
      <vt:lpstr>TECNOLOGIA ASSISTIVA </vt:lpstr>
      <vt:lpstr>TECNOLOGIA ASSISTIVA </vt:lpstr>
      <vt:lpstr>TECNOLOGIA ASSISTIVA </vt:lpstr>
      <vt:lpstr> </vt:lpstr>
      <vt:lpstr>TECNOLOGIA ASSISTIVA </vt:lpstr>
      <vt:lpstr>TECNOLOGIA ASSISTIVA </vt:lpstr>
      <vt:lpstr>TECNOLOGIA ASSISTIVA </vt:lpstr>
      <vt:lpstr>TECNOLOGIA ASSISTIVA </vt:lpstr>
      <vt:lpstr>TECNOLOGIA ASSISTIVA </vt:lpstr>
      <vt:lpstr>COMO DEFINIR A MELHOR TECNOLOGIA A SER PROPOSTA? </vt:lpstr>
      <vt:lpstr>TECNOLOGIA ASSISTIVA </vt:lpstr>
      <vt:lpstr>    </vt:lpstr>
      <vt:lpstr>TESOURA ADAPTADA</vt:lpstr>
      <vt:lpstr>TECNOLOGIA ASSISTIVA DE BAIXO CUSTO </vt:lpstr>
      <vt:lpstr>MESA DE ATIVIDADES ADAPTADA</vt:lpstr>
      <vt:lpstr>TECNOLOGIA ASSISTIVA DE BAIXO CUSTO </vt:lpstr>
      <vt:lpstr>APOIO PARA PÉS</vt:lpstr>
      <vt:lpstr>TECNOLOGIA ASSISTIVA DE BAIXO CUSTO </vt:lpstr>
      <vt:lpstr>ADAPTAÇÃO ESCRITA/PINTURA I - BOLA</vt:lpstr>
      <vt:lpstr>TECNOLOGIA ASSISTIVA DE BAIXO CUSTO </vt:lpstr>
      <vt:lpstr> ADAPTAÇÃO ESCRITA/PINTURA II- PUNHO</vt:lpstr>
      <vt:lpstr>TECNOLOGIA ASSISTIVA DE BAIXO CUSTO </vt:lpstr>
      <vt:lpstr> ADAPTAÇÃO ESCRITA/PINTURA III- TIRA</vt:lpstr>
      <vt:lpstr>TECNOLOGIA ASSISTIVA DE BAIXO CUSTO </vt:lpstr>
      <vt:lpstr> ADAPTAÇÃO ESCRITA/PINTURA IV- MOUSE</vt:lpstr>
      <vt:lpstr>TECNOLOGIA ASSISTIVA DE BAIXO CUSTO </vt:lpstr>
      <vt:lpstr> ADAPTAÇÃO ESCRITA/PINTURA V- CABEÇA </vt:lpstr>
      <vt:lpstr>TECNOLOGIA ASSISTIVA DE BAIXO CUSTO </vt:lpstr>
      <vt:lpstr> RECIPIENTE ADAPTADO</vt:lpstr>
      <vt:lpstr>TECNOLOGIA ASSISTIVA DE BAIXO CUSTO </vt:lpstr>
      <vt:lpstr> TESOURA ADAPTADA - ARGOLAS</vt:lpstr>
      <vt:lpstr>TECNOLOGIA ASSISTIVA DE BAIXO CUSTO </vt:lpstr>
      <vt:lpstr>RÉGUA ADAPTADA</vt:lpstr>
      <vt:lpstr>TECNOLOGIA ASSISTIVA DE BAIXO CUSTO </vt:lpstr>
      <vt:lpstr>RÉGUA COM RELEVO</vt:lpstr>
      <vt:lpstr>TECNOLOGIA ASSISTIVA DE BAIXO CUSTO </vt:lpstr>
      <vt:lpstr> GUIA PARA LEITURA/ESCRITA</vt:lpstr>
      <vt:lpstr>TECNOLOGIA ASSISTIVA DE BAIXO CUSTO </vt:lpstr>
      <vt:lpstr> FOLHEAR LIVROS- PRENDEDORES </vt:lpstr>
      <vt:lpstr>TECNOLOGIA ASSISTIVA DE BAIXO CUSTO </vt:lpstr>
      <vt:lpstr> FOLHEAR LIVROS- VELCRO </vt:lpstr>
      <vt:lpstr>TECNOLOGIA ASSISTIVA DE BAIXO CUSTO </vt:lpstr>
      <vt:lpstr>FOLHEAR LIVROS - PALITOS DE SORVETE</vt:lpstr>
      <vt:lpstr>TECNOLOGIA ASSISTIVA DE BAIXO CUSTO </vt:lpstr>
      <vt:lpstr> SUPORTE DE LEITURA/ESCRITA </vt:lpstr>
      <vt:lpstr>TECNOLOGIA ASSISTIVA DE BAIXO CUSTO </vt:lpstr>
      <vt:lpstr> SUPORTE DE LEITURA/ESCRITA- OUTROS </vt:lpstr>
      <vt:lpstr>TECNOLOGIA ASSISTIVA DE BAIXO CUSTO </vt:lpstr>
      <vt:lpstr>SUPORTE PARA CARTAS - CARTÃO</vt:lpstr>
      <vt:lpstr>TECNOLOGIA ASSISTIVA DE BAIXO CUSTO </vt:lpstr>
      <vt:lpstr>SUPORTE PARA CARTAS - TUBO</vt:lpstr>
      <vt:lpstr>TECNOLOGIA ASSISTIVA DE BAIXO CUSTO </vt:lpstr>
      <vt:lpstr> JOGOS ADAPTADOS I</vt:lpstr>
      <vt:lpstr>TECNOLOGIA ASSISTIVA DE BAIXO CUSTO </vt:lpstr>
      <vt:lpstr>TECNOLOGIA ASSISTIVA DE BAIXO CUSTO </vt:lpstr>
      <vt:lpstr>JOGOS ADAPTADOS II</vt:lpstr>
      <vt:lpstr>TECNOLOGIA ASSISTIVA DE BAIXO CUSTO </vt:lpstr>
      <vt:lpstr>TECNOLOGIA ASSISTIVA DE BAIXO CUSTO </vt:lpstr>
      <vt:lpstr> DOMINÓ DE TEXTURAS</vt:lpstr>
      <vt:lpstr>TECNOLOGIA ASSISTIVA DE BAIXO CUSTO </vt:lpstr>
      <vt:lpstr> TALHERES ADAPTADOS II: TUBO</vt:lpstr>
      <vt:lpstr>TECNOLOGIA ASSISTIVA DE BAIXO CUSTO </vt:lpstr>
      <vt:lpstr> TALHERES ADAPTADOS III: PESO</vt:lpstr>
      <vt:lpstr>TECNOLOGIA ASSISTIVA DE BAIXO CUSTO </vt:lpstr>
      <vt:lpstr> TALHERES ADAPTADOS III: PESO</vt:lpstr>
      <vt:lpstr>TECNOLOGIA ASSISTIVA DE BAIXO CUSTO </vt:lpstr>
      <vt:lpstr> PRATO ADAPTADO</vt:lpstr>
      <vt:lpstr>TECNOLOGIA ASSISTIVA DE BAIXO CUSTO </vt:lpstr>
      <vt:lpstr> ELAVAÇÃO PARA PRATO</vt:lpstr>
      <vt:lpstr>TECNOLOGIA ASSISTIVA DE BAIXO CUSTO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comunicação no TEA</dc:title>
  <dc:creator>Érika Ditscheiner</dc:creator>
  <cp:lastModifiedBy>user</cp:lastModifiedBy>
  <cp:revision>228</cp:revision>
  <dcterms:created xsi:type="dcterms:W3CDTF">2016-03-15T16:49:21Z</dcterms:created>
  <dcterms:modified xsi:type="dcterms:W3CDTF">2017-05-22T19:55:13Z</dcterms:modified>
</cp:coreProperties>
</file>